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6" r:id="rId9"/>
    <p:sldId id="275" r:id="rId10"/>
    <p:sldId id="277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9AA9F3-FE17-45A5-82E4-019D3FA574A3}" v="3" dt="2023-11-21T04:18:43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ana Upender" userId="575838ae2c7f071e" providerId="LiveId" clId="{A69AA9F3-FE17-45A5-82E4-019D3FA574A3}"/>
    <pc:docChg chg="custSel modSld">
      <pc:chgData name="Sanjana Upender" userId="575838ae2c7f071e" providerId="LiveId" clId="{A69AA9F3-FE17-45A5-82E4-019D3FA574A3}" dt="2023-12-12T00:14:43.886" v="11" actId="1076"/>
      <pc:docMkLst>
        <pc:docMk/>
      </pc:docMkLst>
      <pc:sldChg chg="modTransition">
        <pc:chgData name="Sanjana Upender" userId="575838ae2c7f071e" providerId="LiveId" clId="{A69AA9F3-FE17-45A5-82E4-019D3FA574A3}" dt="2023-11-21T04:18:43.186" v="9"/>
        <pc:sldMkLst>
          <pc:docMk/>
          <pc:sldMk cId="1970169835" sldId="268"/>
        </pc:sldMkLst>
      </pc:sldChg>
      <pc:sldChg chg="modTransition">
        <pc:chgData name="Sanjana Upender" userId="575838ae2c7f071e" providerId="LiveId" clId="{A69AA9F3-FE17-45A5-82E4-019D3FA574A3}" dt="2023-11-21T04:18:43.186" v="9"/>
        <pc:sldMkLst>
          <pc:docMk/>
          <pc:sldMk cId="811269846" sldId="269"/>
        </pc:sldMkLst>
      </pc:sldChg>
      <pc:sldChg chg="modSp mod modTransition">
        <pc:chgData name="Sanjana Upender" userId="575838ae2c7f071e" providerId="LiveId" clId="{A69AA9F3-FE17-45A5-82E4-019D3FA574A3}" dt="2023-12-12T00:14:43.886" v="11" actId="1076"/>
        <pc:sldMkLst>
          <pc:docMk/>
          <pc:sldMk cId="130121835" sldId="270"/>
        </pc:sldMkLst>
        <pc:picChg chg="mod">
          <ac:chgData name="Sanjana Upender" userId="575838ae2c7f071e" providerId="LiveId" clId="{A69AA9F3-FE17-45A5-82E4-019D3FA574A3}" dt="2023-12-12T00:14:43.886" v="11" actId="1076"/>
          <ac:picMkLst>
            <pc:docMk/>
            <pc:sldMk cId="130121835" sldId="270"/>
            <ac:picMk id="33" creationId="{78CE7125-4342-DF06-0907-A651C48318E3}"/>
          </ac:picMkLst>
        </pc:picChg>
      </pc:sldChg>
      <pc:sldChg chg="modTransition">
        <pc:chgData name="Sanjana Upender" userId="575838ae2c7f071e" providerId="LiveId" clId="{A69AA9F3-FE17-45A5-82E4-019D3FA574A3}" dt="2023-11-21T04:18:43.186" v="9"/>
        <pc:sldMkLst>
          <pc:docMk/>
          <pc:sldMk cId="2979188467" sldId="271"/>
        </pc:sldMkLst>
      </pc:sldChg>
      <pc:sldChg chg="modTransition">
        <pc:chgData name="Sanjana Upender" userId="575838ae2c7f071e" providerId="LiveId" clId="{A69AA9F3-FE17-45A5-82E4-019D3FA574A3}" dt="2023-11-21T04:18:43.186" v="9"/>
        <pc:sldMkLst>
          <pc:docMk/>
          <pc:sldMk cId="2062380372" sldId="272"/>
        </pc:sldMkLst>
      </pc:sldChg>
      <pc:sldChg chg="modTransition">
        <pc:chgData name="Sanjana Upender" userId="575838ae2c7f071e" providerId="LiveId" clId="{A69AA9F3-FE17-45A5-82E4-019D3FA574A3}" dt="2023-11-21T04:18:43.186" v="9"/>
        <pc:sldMkLst>
          <pc:docMk/>
          <pc:sldMk cId="861404202" sldId="273"/>
        </pc:sldMkLst>
      </pc:sldChg>
      <pc:sldChg chg="modSp mod modTransition">
        <pc:chgData name="Sanjana Upender" userId="575838ae2c7f071e" providerId="LiveId" clId="{A69AA9F3-FE17-45A5-82E4-019D3FA574A3}" dt="2023-12-12T00:13:49.149" v="10" actId="14100"/>
        <pc:sldMkLst>
          <pc:docMk/>
          <pc:sldMk cId="3335134775" sldId="274"/>
        </pc:sldMkLst>
        <pc:graphicFrameChg chg="mod modGraphic">
          <ac:chgData name="Sanjana Upender" userId="575838ae2c7f071e" providerId="LiveId" clId="{A69AA9F3-FE17-45A5-82E4-019D3FA574A3}" dt="2023-12-12T00:13:49.149" v="10" actId="14100"/>
          <ac:graphicFrameMkLst>
            <pc:docMk/>
            <pc:sldMk cId="3335134775" sldId="274"/>
            <ac:graphicFrameMk id="4" creationId="{C8B21803-B6DE-3A81-2F8B-168C899DBA6C}"/>
          </ac:graphicFrameMkLst>
        </pc:graphicFrameChg>
      </pc:sldChg>
      <pc:sldChg chg="addSp delSp modSp mod modTransition">
        <pc:chgData name="Sanjana Upender" userId="575838ae2c7f071e" providerId="LiveId" clId="{A69AA9F3-FE17-45A5-82E4-019D3FA574A3}" dt="2023-11-21T04:18:43.186" v="9"/>
        <pc:sldMkLst>
          <pc:docMk/>
          <pc:sldMk cId="1220722101" sldId="275"/>
        </pc:sldMkLst>
        <pc:graphicFrameChg chg="del modGraphic">
          <ac:chgData name="Sanjana Upender" userId="575838ae2c7f071e" providerId="LiveId" clId="{A69AA9F3-FE17-45A5-82E4-019D3FA574A3}" dt="2023-11-20T21:46:34.998" v="3" actId="478"/>
          <ac:graphicFrameMkLst>
            <pc:docMk/>
            <pc:sldMk cId="1220722101" sldId="275"/>
            <ac:graphicFrameMk id="14" creationId="{8AACBDA4-3067-9DAF-9183-F19029FB822C}"/>
          </ac:graphicFrameMkLst>
        </pc:graphicFrameChg>
        <pc:picChg chg="add mod">
          <ac:chgData name="Sanjana Upender" userId="575838ae2c7f071e" providerId="LiveId" clId="{A69AA9F3-FE17-45A5-82E4-019D3FA574A3}" dt="2023-11-20T21:47:01.752" v="8" actId="1076"/>
          <ac:picMkLst>
            <pc:docMk/>
            <pc:sldMk cId="1220722101" sldId="275"/>
            <ac:picMk id="4" creationId="{9A70DA53-2EC8-4413-616B-DBA96DECE7D8}"/>
          </ac:picMkLst>
        </pc:picChg>
      </pc:sldChg>
      <pc:sldChg chg="modTransition">
        <pc:chgData name="Sanjana Upender" userId="575838ae2c7f071e" providerId="LiveId" clId="{A69AA9F3-FE17-45A5-82E4-019D3FA574A3}" dt="2023-11-21T04:18:43.186" v="9"/>
        <pc:sldMkLst>
          <pc:docMk/>
          <pc:sldMk cId="3776367682" sldId="276"/>
        </pc:sldMkLst>
      </pc:sldChg>
      <pc:sldChg chg="modTransition">
        <pc:chgData name="Sanjana Upender" userId="575838ae2c7f071e" providerId="LiveId" clId="{A69AA9F3-FE17-45A5-82E4-019D3FA574A3}" dt="2023-11-21T04:18:43.186" v="9"/>
        <pc:sldMkLst>
          <pc:docMk/>
          <pc:sldMk cId="3548207261" sldId="277"/>
        </pc:sldMkLst>
      </pc:sldChg>
      <pc:sldChg chg="modTransition">
        <pc:chgData name="Sanjana Upender" userId="575838ae2c7f071e" providerId="LiveId" clId="{A69AA9F3-FE17-45A5-82E4-019D3FA574A3}" dt="2023-11-21T04:18:43.186" v="9"/>
        <pc:sldMkLst>
          <pc:docMk/>
          <pc:sldMk cId="2549050201" sldId="27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0F128D-0182-4660-B9D5-4D3194D504AB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F0A0F11B-ED7C-4382-BE93-D1EA5E1834E5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BDFBD154-BD2F-49EF-BB4A-AB7D9D1EE3C5}" type="parTrans" cxnId="{B2E892B3-D1D7-44A7-A53A-A036F71D7993}">
      <dgm:prSet/>
      <dgm:spPr/>
      <dgm:t>
        <a:bodyPr/>
        <a:lstStyle/>
        <a:p>
          <a:endParaRPr lang="en-US"/>
        </a:p>
      </dgm:t>
    </dgm:pt>
    <dgm:pt modelId="{5CD9AE2C-FB61-470B-95C3-67DFED15AEA3}" type="sibTrans" cxnId="{B2E892B3-D1D7-44A7-A53A-A036F71D7993}">
      <dgm:prSet/>
      <dgm:spPr/>
      <dgm:t>
        <a:bodyPr/>
        <a:lstStyle/>
        <a:p>
          <a:endParaRPr lang="en-US"/>
        </a:p>
      </dgm:t>
    </dgm:pt>
    <dgm:pt modelId="{4917D55E-B655-4B6B-8D33-558E6A53735F}">
      <dgm:prSet phldrT="[Text]"/>
      <dgm:spPr/>
      <dgm:t>
        <a:bodyPr/>
        <a:lstStyle/>
        <a:p>
          <a:r>
            <a:rPr lang="en-US" dirty="0"/>
            <a:t>Dimensional Model</a:t>
          </a:r>
        </a:p>
      </dgm:t>
    </dgm:pt>
    <dgm:pt modelId="{8AC16C28-0EB7-45B1-8A06-43726403EDA2}" type="parTrans" cxnId="{29F5DB9B-2428-4DDE-8F5F-2CDDA074A7FC}">
      <dgm:prSet/>
      <dgm:spPr/>
      <dgm:t>
        <a:bodyPr/>
        <a:lstStyle/>
        <a:p>
          <a:endParaRPr lang="en-US"/>
        </a:p>
      </dgm:t>
    </dgm:pt>
    <dgm:pt modelId="{FF44BF69-B728-4FC8-ADB9-D85A76F45112}" type="sibTrans" cxnId="{29F5DB9B-2428-4DDE-8F5F-2CDDA074A7FC}">
      <dgm:prSet/>
      <dgm:spPr/>
      <dgm:t>
        <a:bodyPr/>
        <a:lstStyle/>
        <a:p>
          <a:endParaRPr lang="en-US"/>
        </a:p>
      </dgm:t>
    </dgm:pt>
    <dgm:pt modelId="{3865A5BE-8D71-4A9A-BED5-8E2D13B72C7C}">
      <dgm:prSet phldrT="[Text]"/>
      <dgm:spPr/>
      <dgm:t>
        <a:bodyPr/>
        <a:lstStyle/>
        <a:p>
          <a:r>
            <a:rPr lang="en-US" dirty="0"/>
            <a:t>Classification Model</a:t>
          </a:r>
        </a:p>
      </dgm:t>
    </dgm:pt>
    <dgm:pt modelId="{A8D95249-A376-4885-910C-461D652811E5}" type="parTrans" cxnId="{14299B43-7CFB-41D6-A5C4-EF013A421F81}">
      <dgm:prSet/>
      <dgm:spPr/>
      <dgm:t>
        <a:bodyPr/>
        <a:lstStyle/>
        <a:p>
          <a:endParaRPr lang="en-US"/>
        </a:p>
      </dgm:t>
    </dgm:pt>
    <dgm:pt modelId="{F00DA6C7-25A4-4431-9D91-D1DF9139BC80}" type="sibTrans" cxnId="{14299B43-7CFB-41D6-A5C4-EF013A421F81}">
      <dgm:prSet/>
      <dgm:spPr/>
      <dgm:t>
        <a:bodyPr/>
        <a:lstStyle/>
        <a:p>
          <a:endParaRPr lang="en-US"/>
        </a:p>
      </dgm:t>
    </dgm:pt>
    <dgm:pt modelId="{04976082-1522-48DF-B680-859D3D9FF70C}">
      <dgm:prSet phldrT="[Text]"/>
      <dgm:spPr/>
      <dgm:t>
        <a:bodyPr/>
        <a:lstStyle/>
        <a:p>
          <a:r>
            <a:rPr lang="en-US" dirty="0" err="1"/>
            <a:t>QnA</a:t>
          </a:r>
          <a:endParaRPr lang="en-US" dirty="0"/>
        </a:p>
      </dgm:t>
    </dgm:pt>
    <dgm:pt modelId="{40E662AA-1E42-4EE5-836D-D78AC407B789}" type="parTrans" cxnId="{A05976FA-598E-4F23-B317-BEEF2B0312C4}">
      <dgm:prSet/>
      <dgm:spPr/>
      <dgm:t>
        <a:bodyPr/>
        <a:lstStyle/>
        <a:p>
          <a:endParaRPr lang="en-US"/>
        </a:p>
      </dgm:t>
    </dgm:pt>
    <dgm:pt modelId="{5FAE1479-CE80-423D-8FC5-10BBECA774C8}" type="sibTrans" cxnId="{A05976FA-598E-4F23-B317-BEEF2B0312C4}">
      <dgm:prSet/>
      <dgm:spPr/>
      <dgm:t>
        <a:bodyPr/>
        <a:lstStyle/>
        <a:p>
          <a:endParaRPr lang="en-US"/>
        </a:p>
      </dgm:t>
    </dgm:pt>
    <dgm:pt modelId="{F95CD077-04C0-4A11-816B-AB3771F6E36A}">
      <dgm:prSet phldrT="[Text]"/>
      <dgm:spPr/>
      <dgm:t>
        <a:bodyPr/>
        <a:lstStyle/>
        <a:p>
          <a:r>
            <a:rPr lang="en-US" dirty="0"/>
            <a:t>Text Model</a:t>
          </a:r>
        </a:p>
      </dgm:t>
    </dgm:pt>
    <dgm:pt modelId="{BA5B411A-79C5-4919-9188-F4081A8DAC36}" type="parTrans" cxnId="{8A01AC1C-BBE0-4453-9BD4-1C01356FF01F}">
      <dgm:prSet/>
      <dgm:spPr/>
      <dgm:t>
        <a:bodyPr/>
        <a:lstStyle/>
        <a:p>
          <a:endParaRPr lang="en-US"/>
        </a:p>
      </dgm:t>
    </dgm:pt>
    <dgm:pt modelId="{3635522C-ACD1-47A4-98C7-D0653039C130}" type="sibTrans" cxnId="{8A01AC1C-BBE0-4453-9BD4-1C01356FF01F}">
      <dgm:prSet/>
      <dgm:spPr/>
      <dgm:t>
        <a:bodyPr/>
        <a:lstStyle/>
        <a:p>
          <a:endParaRPr lang="en-US"/>
        </a:p>
      </dgm:t>
    </dgm:pt>
    <dgm:pt modelId="{CBD654AE-B494-4578-9CC9-C34FEE809910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D5B1EECF-0FED-4ABB-B6B8-18A965D446F7}" type="parTrans" cxnId="{3B3FA6C1-9CF7-4C15-9242-9D9963752491}">
      <dgm:prSet/>
      <dgm:spPr/>
      <dgm:t>
        <a:bodyPr/>
        <a:lstStyle/>
        <a:p>
          <a:endParaRPr lang="en-US"/>
        </a:p>
      </dgm:t>
    </dgm:pt>
    <dgm:pt modelId="{A525EFE6-58F6-40B4-861D-A0728E92162F}" type="sibTrans" cxnId="{3B3FA6C1-9CF7-4C15-9242-9D9963752491}">
      <dgm:prSet/>
      <dgm:spPr/>
      <dgm:t>
        <a:bodyPr/>
        <a:lstStyle/>
        <a:p>
          <a:endParaRPr lang="en-US"/>
        </a:p>
      </dgm:t>
    </dgm:pt>
    <dgm:pt modelId="{AC1C1B93-DDD4-47D1-BAB4-F57B1C1D0CDF}" type="pres">
      <dgm:prSet presAssocID="{E30F128D-0182-4660-B9D5-4D3194D504AB}" presName="Name0" presStyleCnt="0">
        <dgm:presLayoutVars>
          <dgm:resizeHandles/>
        </dgm:presLayoutVars>
      </dgm:prSet>
      <dgm:spPr/>
    </dgm:pt>
    <dgm:pt modelId="{659379BE-DF8D-4524-8FB2-2833AA7186E2}" type="pres">
      <dgm:prSet presAssocID="{F0A0F11B-ED7C-4382-BE93-D1EA5E1834E5}" presName="text" presStyleLbl="node1" presStyleIdx="0" presStyleCnt="6" custScaleX="152746">
        <dgm:presLayoutVars>
          <dgm:bulletEnabled val="1"/>
        </dgm:presLayoutVars>
      </dgm:prSet>
      <dgm:spPr/>
    </dgm:pt>
    <dgm:pt modelId="{F64BBE0C-D9E9-4495-A368-EF1108CBC758}" type="pres">
      <dgm:prSet presAssocID="{5CD9AE2C-FB61-470B-95C3-67DFED15AEA3}" presName="space" presStyleCnt="0"/>
      <dgm:spPr/>
    </dgm:pt>
    <dgm:pt modelId="{A573DEB5-FE9C-43E2-80AC-C6E70DE044C8}" type="pres">
      <dgm:prSet presAssocID="{4917D55E-B655-4B6B-8D33-558E6A53735F}" presName="text" presStyleLbl="node1" presStyleIdx="1" presStyleCnt="6" custScaleX="100870">
        <dgm:presLayoutVars>
          <dgm:bulletEnabled val="1"/>
        </dgm:presLayoutVars>
      </dgm:prSet>
      <dgm:spPr/>
    </dgm:pt>
    <dgm:pt modelId="{2EF42004-272A-4E6F-A2B2-33FA6915DE7B}" type="pres">
      <dgm:prSet presAssocID="{FF44BF69-B728-4FC8-ADB9-D85A76F45112}" presName="space" presStyleCnt="0"/>
      <dgm:spPr/>
    </dgm:pt>
    <dgm:pt modelId="{82CF1F0B-5B3C-4D6E-B87C-C5120D0B6381}" type="pres">
      <dgm:prSet presAssocID="{3865A5BE-8D71-4A9A-BED5-8E2D13B72C7C}" presName="text" presStyleLbl="node1" presStyleIdx="2" presStyleCnt="6" custScaleX="97642">
        <dgm:presLayoutVars>
          <dgm:bulletEnabled val="1"/>
        </dgm:presLayoutVars>
      </dgm:prSet>
      <dgm:spPr/>
    </dgm:pt>
    <dgm:pt modelId="{5E663975-AFF8-45EA-8FB8-A5991FAC8C23}" type="pres">
      <dgm:prSet presAssocID="{F00DA6C7-25A4-4431-9D91-D1DF9139BC80}" presName="space" presStyleCnt="0"/>
      <dgm:spPr/>
    </dgm:pt>
    <dgm:pt modelId="{6CB0FE47-1BD6-4E0D-85DE-6836C1DF40B7}" type="pres">
      <dgm:prSet presAssocID="{F95CD077-04C0-4A11-816B-AB3771F6E36A}" presName="text" presStyleLbl="node1" presStyleIdx="3" presStyleCnt="6" custScaleX="177397">
        <dgm:presLayoutVars>
          <dgm:bulletEnabled val="1"/>
        </dgm:presLayoutVars>
      </dgm:prSet>
      <dgm:spPr/>
    </dgm:pt>
    <dgm:pt modelId="{E232759A-AE32-4074-9A6B-80F249A99D53}" type="pres">
      <dgm:prSet presAssocID="{3635522C-ACD1-47A4-98C7-D0653039C130}" presName="space" presStyleCnt="0"/>
      <dgm:spPr/>
    </dgm:pt>
    <dgm:pt modelId="{F714893E-B4C5-41C8-929D-439B6FBE179E}" type="pres">
      <dgm:prSet presAssocID="{CBD654AE-B494-4578-9CC9-C34FEE809910}" presName="text" presStyleLbl="node1" presStyleIdx="4" presStyleCnt="6" custScaleX="204689">
        <dgm:presLayoutVars>
          <dgm:bulletEnabled val="1"/>
        </dgm:presLayoutVars>
      </dgm:prSet>
      <dgm:spPr/>
    </dgm:pt>
    <dgm:pt modelId="{27604202-CB8B-4813-B05B-223412E38691}" type="pres">
      <dgm:prSet presAssocID="{A525EFE6-58F6-40B4-861D-A0728E92162F}" presName="space" presStyleCnt="0"/>
      <dgm:spPr/>
    </dgm:pt>
    <dgm:pt modelId="{429B512E-AA6D-43F6-9C74-9F985ECA0253}" type="pres">
      <dgm:prSet presAssocID="{04976082-1522-48DF-B680-859D3D9FF70C}" presName="text" presStyleLbl="node1" presStyleIdx="5" presStyleCnt="6" custScaleX="407130">
        <dgm:presLayoutVars>
          <dgm:bulletEnabled val="1"/>
        </dgm:presLayoutVars>
      </dgm:prSet>
      <dgm:spPr/>
    </dgm:pt>
  </dgm:ptLst>
  <dgm:cxnLst>
    <dgm:cxn modelId="{8A01AC1C-BBE0-4453-9BD4-1C01356FF01F}" srcId="{E30F128D-0182-4660-B9D5-4D3194D504AB}" destId="{F95CD077-04C0-4A11-816B-AB3771F6E36A}" srcOrd="3" destOrd="0" parTransId="{BA5B411A-79C5-4919-9188-F4081A8DAC36}" sibTransId="{3635522C-ACD1-47A4-98C7-D0653039C130}"/>
    <dgm:cxn modelId="{F7D8F762-5585-4E7A-A5D8-2E3FAA024290}" type="presOf" srcId="{F0A0F11B-ED7C-4382-BE93-D1EA5E1834E5}" destId="{659379BE-DF8D-4524-8FB2-2833AA7186E2}" srcOrd="0" destOrd="0" presId="urn:diagrams.loki3.com/VaryingWidthList"/>
    <dgm:cxn modelId="{14299B43-7CFB-41D6-A5C4-EF013A421F81}" srcId="{E30F128D-0182-4660-B9D5-4D3194D504AB}" destId="{3865A5BE-8D71-4A9A-BED5-8E2D13B72C7C}" srcOrd="2" destOrd="0" parTransId="{A8D95249-A376-4885-910C-461D652811E5}" sibTransId="{F00DA6C7-25A4-4431-9D91-D1DF9139BC80}"/>
    <dgm:cxn modelId="{C21CB44F-C00F-4944-9289-7DA7D3C160CF}" type="presOf" srcId="{3865A5BE-8D71-4A9A-BED5-8E2D13B72C7C}" destId="{82CF1F0B-5B3C-4D6E-B87C-C5120D0B6381}" srcOrd="0" destOrd="0" presId="urn:diagrams.loki3.com/VaryingWidthList"/>
    <dgm:cxn modelId="{29F5DB9B-2428-4DDE-8F5F-2CDDA074A7FC}" srcId="{E30F128D-0182-4660-B9D5-4D3194D504AB}" destId="{4917D55E-B655-4B6B-8D33-558E6A53735F}" srcOrd="1" destOrd="0" parTransId="{8AC16C28-0EB7-45B1-8A06-43726403EDA2}" sibTransId="{FF44BF69-B728-4FC8-ADB9-D85A76F45112}"/>
    <dgm:cxn modelId="{4DCF9EAF-D394-43C4-B3A8-D3DBC2639938}" type="presOf" srcId="{F95CD077-04C0-4A11-816B-AB3771F6E36A}" destId="{6CB0FE47-1BD6-4E0D-85DE-6836C1DF40B7}" srcOrd="0" destOrd="0" presId="urn:diagrams.loki3.com/VaryingWidthList"/>
    <dgm:cxn modelId="{4E542BB2-ED73-459F-B009-F26D1B72253A}" type="presOf" srcId="{CBD654AE-B494-4578-9CC9-C34FEE809910}" destId="{F714893E-B4C5-41C8-929D-439B6FBE179E}" srcOrd="0" destOrd="0" presId="urn:diagrams.loki3.com/VaryingWidthList"/>
    <dgm:cxn modelId="{B2E892B3-D1D7-44A7-A53A-A036F71D7993}" srcId="{E30F128D-0182-4660-B9D5-4D3194D504AB}" destId="{F0A0F11B-ED7C-4382-BE93-D1EA5E1834E5}" srcOrd="0" destOrd="0" parTransId="{BDFBD154-BD2F-49EF-BB4A-AB7D9D1EE3C5}" sibTransId="{5CD9AE2C-FB61-470B-95C3-67DFED15AEA3}"/>
    <dgm:cxn modelId="{1F9546B5-DF7E-4B0D-ABA8-8EBCCF027077}" type="presOf" srcId="{E30F128D-0182-4660-B9D5-4D3194D504AB}" destId="{AC1C1B93-DDD4-47D1-BAB4-F57B1C1D0CDF}" srcOrd="0" destOrd="0" presId="urn:diagrams.loki3.com/VaryingWidthList"/>
    <dgm:cxn modelId="{3B3FA6C1-9CF7-4C15-9242-9D9963752491}" srcId="{E30F128D-0182-4660-B9D5-4D3194D504AB}" destId="{CBD654AE-B494-4578-9CC9-C34FEE809910}" srcOrd="4" destOrd="0" parTransId="{D5B1EECF-0FED-4ABB-B6B8-18A965D446F7}" sibTransId="{A525EFE6-58F6-40B4-861D-A0728E92162F}"/>
    <dgm:cxn modelId="{19778ED4-7F32-40EC-90CA-9FAC6290365D}" type="presOf" srcId="{4917D55E-B655-4B6B-8D33-558E6A53735F}" destId="{A573DEB5-FE9C-43E2-80AC-C6E70DE044C8}" srcOrd="0" destOrd="0" presId="urn:diagrams.loki3.com/VaryingWidthList"/>
    <dgm:cxn modelId="{47F8E0E1-7B5E-4A82-9C99-5D02D5D73347}" type="presOf" srcId="{04976082-1522-48DF-B680-859D3D9FF70C}" destId="{429B512E-AA6D-43F6-9C74-9F985ECA0253}" srcOrd="0" destOrd="0" presId="urn:diagrams.loki3.com/VaryingWidthList"/>
    <dgm:cxn modelId="{A05976FA-598E-4F23-B317-BEEF2B0312C4}" srcId="{E30F128D-0182-4660-B9D5-4D3194D504AB}" destId="{04976082-1522-48DF-B680-859D3D9FF70C}" srcOrd="5" destOrd="0" parTransId="{40E662AA-1E42-4EE5-836D-D78AC407B789}" sibTransId="{5FAE1479-CE80-423D-8FC5-10BBECA774C8}"/>
    <dgm:cxn modelId="{97AD66EA-32FC-4168-BC74-B11CAFB03D14}" type="presParOf" srcId="{AC1C1B93-DDD4-47D1-BAB4-F57B1C1D0CDF}" destId="{659379BE-DF8D-4524-8FB2-2833AA7186E2}" srcOrd="0" destOrd="0" presId="urn:diagrams.loki3.com/VaryingWidthList"/>
    <dgm:cxn modelId="{5267C017-963E-4953-88CB-C61E0071A7BE}" type="presParOf" srcId="{AC1C1B93-DDD4-47D1-BAB4-F57B1C1D0CDF}" destId="{F64BBE0C-D9E9-4495-A368-EF1108CBC758}" srcOrd="1" destOrd="0" presId="urn:diagrams.loki3.com/VaryingWidthList"/>
    <dgm:cxn modelId="{0AE5BA88-B967-4653-8E10-4E8D98A59240}" type="presParOf" srcId="{AC1C1B93-DDD4-47D1-BAB4-F57B1C1D0CDF}" destId="{A573DEB5-FE9C-43E2-80AC-C6E70DE044C8}" srcOrd="2" destOrd="0" presId="urn:diagrams.loki3.com/VaryingWidthList"/>
    <dgm:cxn modelId="{A5D0FA24-2B3C-4796-A0CD-E0CA31E6B361}" type="presParOf" srcId="{AC1C1B93-DDD4-47D1-BAB4-F57B1C1D0CDF}" destId="{2EF42004-272A-4E6F-A2B2-33FA6915DE7B}" srcOrd="3" destOrd="0" presId="urn:diagrams.loki3.com/VaryingWidthList"/>
    <dgm:cxn modelId="{2D5B5636-E343-49B4-AC22-9165674CF6D9}" type="presParOf" srcId="{AC1C1B93-DDD4-47D1-BAB4-F57B1C1D0CDF}" destId="{82CF1F0B-5B3C-4D6E-B87C-C5120D0B6381}" srcOrd="4" destOrd="0" presId="urn:diagrams.loki3.com/VaryingWidthList"/>
    <dgm:cxn modelId="{0D933500-724A-4FD5-BAF3-C43371A4B7F0}" type="presParOf" srcId="{AC1C1B93-DDD4-47D1-BAB4-F57B1C1D0CDF}" destId="{5E663975-AFF8-45EA-8FB8-A5991FAC8C23}" srcOrd="5" destOrd="0" presId="urn:diagrams.loki3.com/VaryingWidthList"/>
    <dgm:cxn modelId="{4A6170BE-0022-4DAF-9FBB-E9ADCCCED200}" type="presParOf" srcId="{AC1C1B93-DDD4-47D1-BAB4-F57B1C1D0CDF}" destId="{6CB0FE47-1BD6-4E0D-85DE-6836C1DF40B7}" srcOrd="6" destOrd="0" presId="urn:diagrams.loki3.com/VaryingWidthList"/>
    <dgm:cxn modelId="{BCFBC27B-3E77-4D37-922E-044C015A50A6}" type="presParOf" srcId="{AC1C1B93-DDD4-47D1-BAB4-F57B1C1D0CDF}" destId="{E232759A-AE32-4074-9A6B-80F249A99D53}" srcOrd="7" destOrd="0" presId="urn:diagrams.loki3.com/VaryingWidthList"/>
    <dgm:cxn modelId="{A7D72869-3CAC-435E-97BC-9A04B84099F7}" type="presParOf" srcId="{AC1C1B93-DDD4-47D1-BAB4-F57B1C1D0CDF}" destId="{F714893E-B4C5-41C8-929D-439B6FBE179E}" srcOrd="8" destOrd="0" presId="urn:diagrams.loki3.com/VaryingWidthList"/>
    <dgm:cxn modelId="{3BC498F9-19D7-4B6F-8415-F32C9D8B3311}" type="presParOf" srcId="{AC1C1B93-DDD4-47D1-BAB4-F57B1C1D0CDF}" destId="{27604202-CB8B-4813-B05B-223412E38691}" srcOrd="9" destOrd="0" presId="urn:diagrams.loki3.com/VaryingWidthList"/>
    <dgm:cxn modelId="{14F3EB2F-6776-4C56-A489-0219257CE3A5}" type="presParOf" srcId="{AC1C1B93-DDD4-47D1-BAB4-F57B1C1D0CDF}" destId="{429B512E-AA6D-43F6-9C74-9F985ECA0253}" srcOrd="1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379BE-DF8D-4524-8FB2-2833AA7186E2}">
      <dsp:nvSpPr>
        <dsp:cNvPr id="0" name=""/>
        <dsp:cNvSpPr/>
      </dsp:nvSpPr>
      <dsp:spPr>
        <a:xfrm>
          <a:off x="1726986" y="1488"/>
          <a:ext cx="4674027" cy="866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Introduction</a:t>
          </a:r>
        </a:p>
      </dsp:txBody>
      <dsp:txXfrm>
        <a:off x="1726986" y="1488"/>
        <a:ext cx="4674027" cy="866510"/>
      </dsp:txXfrm>
    </dsp:sp>
    <dsp:sp modelId="{A573DEB5-FE9C-43E2-80AC-C6E70DE044C8}">
      <dsp:nvSpPr>
        <dsp:cNvPr id="0" name=""/>
        <dsp:cNvSpPr/>
      </dsp:nvSpPr>
      <dsp:spPr>
        <a:xfrm>
          <a:off x="1703641" y="911324"/>
          <a:ext cx="4720716" cy="866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Dimensional Model</a:t>
          </a:r>
        </a:p>
      </dsp:txBody>
      <dsp:txXfrm>
        <a:off x="1703641" y="911324"/>
        <a:ext cx="4720716" cy="866510"/>
      </dsp:txXfrm>
    </dsp:sp>
    <dsp:sp modelId="{82CF1F0B-5B3C-4D6E-B87C-C5120D0B6381}">
      <dsp:nvSpPr>
        <dsp:cNvPr id="0" name=""/>
        <dsp:cNvSpPr/>
      </dsp:nvSpPr>
      <dsp:spPr>
        <a:xfrm>
          <a:off x="1691299" y="1821160"/>
          <a:ext cx="4745401" cy="866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Classification Model</a:t>
          </a:r>
        </a:p>
      </dsp:txBody>
      <dsp:txXfrm>
        <a:off x="1691299" y="1821160"/>
        <a:ext cx="4745401" cy="866510"/>
      </dsp:txXfrm>
    </dsp:sp>
    <dsp:sp modelId="{6CB0FE47-1BD6-4E0D-85DE-6836C1DF40B7}">
      <dsp:nvSpPr>
        <dsp:cNvPr id="0" name=""/>
        <dsp:cNvSpPr/>
      </dsp:nvSpPr>
      <dsp:spPr>
        <a:xfrm>
          <a:off x="1669140" y="2730996"/>
          <a:ext cx="4789718" cy="866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Text Model</a:t>
          </a:r>
        </a:p>
      </dsp:txBody>
      <dsp:txXfrm>
        <a:off x="1669140" y="2730996"/>
        <a:ext cx="4789718" cy="866510"/>
      </dsp:txXfrm>
    </dsp:sp>
    <dsp:sp modelId="{F714893E-B4C5-41C8-929D-439B6FBE179E}">
      <dsp:nvSpPr>
        <dsp:cNvPr id="0" name=""/>
        <dsp:cNvSpPr/>
      </dsp:nvSpPr>
      <dsp:spPr>
        <a:xfrm>
          <a:off x="1669138" y="3640832"/>
          <a:ext cx="4789722" cy="866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Summary</a:t>
          </a:r>
        </a:p>
      </dsp:txBody>
      <dsp:txXfrm>
        <a:off x="1669138" y="3640832"/>
        <a:ext cx="4789722" cy="866510"/>
      </dsp:txXfrm>
    </dsp:sp>
    <dsp:sp modelId="{429B512E-AA6D-43F6-9C74-9F985ECA0253}">
      <dsp:nvSpPr>
        <dsp:cNvPr id="0" name=""/>
        <dsp:cNvSpPr/>
      </dsp:nvSpPr>
      <dsp:spPr>
        <a:xfrm>
          <a:off x="1636487" y="4550668"/>
          <a:ext cx="4855025" cy="866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 err="1"/>
            <a:t>QnA</a:t>
          </a:r>
          <a:endParaRPr lang="en-US" sz="4300" kern="1200" dirty="0"/>
        </a:p>
      </dsp:txBody>
      <dsp:txXfrm>
        <a:off x="1636487" y="4550668"/>
        <a:ext cx="4855025" cy="866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FFC0-BEE5-4068-5AAC-6CE2962E2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6FAD8-9D97-A51A-29A8-65A40D599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1B111-8346-3DBB-3DDB-C75CACA2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B2426-5E00-3E5F-7789-7620D4F6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D5012-3658-5736-8A23-EBDD6232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1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6D579-9078-FA9C-5BEA-1832FC00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CAF9A-7E37-5C3B-5D59-65FD7B466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7F921-2699-8989-978B-A746D704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88972-8A5F-1A0B-E7B7-B94EC6DB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1CE3C-58C4-6E49-D511-D95FE3FB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3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404200-D621-AA2A-DEFF-2D4E10D43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C1168-25A1-2A5C-BCFA-59C24D6EC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3839B-FE1D-886B-A5E3-989ED3EF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59273-665B-A92B-D3B3-9F8996C6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912E3-2437-2400-348F-24A545945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0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EA72-6F43-3E31-9667-07500128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22858-BF2A-05B7-B48B-846438824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95E3D-254C-EAB7-B701-CD5D8399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51CDA-FFE5-1ACA-F7A2-04C854DC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313D8-6047-F916-2732-CE7C3FC2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2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63813-B75C-34A6-639B-1B693291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BBCA6-DBFD-9C3B-AD95-5474EC50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D4955-686C-52CA-D104-FA8A2646E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F841F-A844-5359-F39F-570201A6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59CB-019C-DFF0-7DAD-A0192A3F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38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4615-194E-4498-616A-4E68CA7B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FEB23-321B-9794-0DCD-A955FB1B1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9350D-A4DF-83E0-2451-F1153215F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06594-BF38-6AFE-EE16-25FD1CB1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861A7-C67B-B788-63E5-017B5641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EE800-A42D-E800-D332-F878024D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44AB-D27C-DC01-5FC1-70F600B1B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DBD48-0E83-3AA3-679B-1700565BE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D3CD9-AE54-0AFA-96C0-E998C1F2C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9E166-3AEB-8B09-3322-5D1237320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7F804-E461-6BB1-5FDC-2E301D890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43B39-0931-4E27-5BBB-FCD0BA0B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D3FCD-BC89-7290-7D55-151A2165D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F29574-41DB-0D6E-DB64-93C9E653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5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B679-041C-57DA-D9F3-14F72CC9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807C0-7E82-EB39-DB16-B61AEF4B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765FB-0B33-07B1-ADC8-8EB7CD5C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03EA0-E42F-0157-B7B6-A4A73F08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6781DF-C45E-0964-73A2-5077A862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6910E-A660-D13A-8230-351A64349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92BF-7642-8390-3319-965EBD6B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5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B318-25C5-7472-8C3F-9D3A9A89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7796A-50A9-F7FF-C3A1-43ED292AF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AF96-1E77-91D8-56EB-135D19A64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A89DA-05F4-85C8-456A-3CBCD44C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863A0-B2D7-315E-00A8-6D6809001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AAFF6-952A-CEE9-F9EF-57EF0B37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2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1424-6977-DFC3-761F-A211A460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ED888-EF02-B9D8-002E-B11476E66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0307D-6219-888D-915E-F5435C7F2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A2E76-1785-17CA-A777-A27BF4F5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3C70E-4F64-D412-190E-CE49129D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2228E-0AE9-B7D1-314C-C20FD36C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7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5A085C-1C58-BC42-DFC4-926D3341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7D1EF-E666-15BF-9F5D-2E1F51857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AF6FC-C35E-CE87-2CAD-EB7F4956D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ADADD-4F23-458D-ADCF-B67BEB4EDD4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EAB-64DE-B374-CF60-0B4326782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A8856-43E7-81E9-120D-34C3F4750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5651D-BF78-4ACB-B54E-290514E95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8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EA937-B0D0-7AC4-535A-BC70A44474F4}"/>
              </a:ext>
            </a:extLst>
          </p:cNvPr>
          <p:cNvSpPr/>
          <p:nvPr/>
        </p:nvSpPr>
        <p:spPr>
          <a:xfrm>
            <a:off x="0" y="0"/>
            <a:ext cx="12192000" cy="69583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04539F-806C-41A4-8CD3-3124C62F7971}"/>
              </a:ext>
            </a:extLst>
          </p:cNvPr>
          <p:cNvSpPr/>
          <p:nvPr/>
        </p:nvSpPr>
        <p:spPr>
          <a:xfrm>
            <a:off x="76200" y="4892130"/>
            <a:ext cx="2209800" cy="19658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lasassy Caps" pitchFamily="2" charset="0"/>
              </a:rPr>
              <a:t>Final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4080-8275-E681-10CC-0A074F7C71A4}"/>
              </a:ext>
            </a:extLst>
          </p:cNvPr>
          <p:cNvSpPr txBox="1"/>
          <p:nvPr/>
        </p:nvSpPr>
        <p:spPr>
          <a:xfrm>
            <a:off x="3276601" y="1554816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Non-Executives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F75BA-3CD8-0518-D206-5E0CACE565BD}"/>
              </a:ext>
            </a:extLst>
          </p:cNvPr>
          <p:cNvSpPr txBox="1"/>
          <p:nvPr/>
        </p:nvSpPr>
        <p:spPr>
          <a:xfrm>
            <a:off x="830036" y="638957"/>
            <a:ext cx="105319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INFO8096-23F-SEC3 BIG DATA ANALYTICS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8C057-5A42-A285-8B9A-2D46DE72D009}"/>
              </a:ext>
            </a:extLst>
          </p:cNvPr>
          <p:cNvSpPr txBox="1"/>
          <p:nvPr/>
        </p:nvSpPr>
        <p:spPr>
          <a:xfrm>
            <a:off x="6579431" y="3179526"/>
            <a:ext cx="37446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32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Group 2,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/>
              <a:t> </a:t>
            </a:r>
          </a:p>
          <a:p>
            <a:endParaRPr lang="en-US" sz="3200" b="1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6421E6-D789-82AD-A544-C6F5CB5C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711461"/>
              </p:ext>
            </p:extLst>
          </p:nvPr>
        </p:nvGraphicFramePr>
        <p:xfrm>
          <a:off x="8260290" y="3931584"/>
          <a:ext cx="3931710" cy="2743200"/>
        </p:xfrm>
        <a:graphic>
          <a:graphicData uri="http://schemas.openxmlformats.org/drawingml/2006/table">
            <a:tbl>
              <a:tblPr/>
              <a:tblGrid>
                <a:gridCol w="3931710">
                  <a:extLst>
                    <a:ext uri="{9D8B030D-6E8A-4147-A177-3AD203B41FA5}">
                      <a16:colId xmlns:a16="http://schemas.microsoft.com/office/drawing/2014/main" val="323349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1" dirty="0">
                          <a:effectLst/>
                        </a:rPr>
                        <a:t>Adegbite, </a:t>
                      </a:r>
                      <a:r>
                        <a:rPr lang="en-US" sz="2400" b="1" i="1" dirty="0">
                          <a:effectLst/>
                        </a:rPr>
                        <a:t>Abidemi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142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1" dirty="0">
                          <a:effectLst/>
                        </a:rPr>
                        <a:t>Bhatt, </a:t>
                      </a:r>
                      <a:r>
                        <a:rPr lang="en-US" sz="2400" b="1" i="1" dirty="0">
                          <a:effectLst/>
                        </a:rPr>
                        <a:t>Aesha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061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1" dirty="0">
                          <a:effectLst/>
                        </a:rPr>
                        <a:t>Chavda, </a:t>
                      </a:r>
                      <a:r>
                        <a:rPr lang="en-US" sz="2400" b="1" i="1" dirty="0">
                          <a:effectLst/>
                        </a:rPr>
                        <a:t>Harshrajsinh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646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1" dirty="0">
                          <a:effectLst/>
                        </a:rPr>
                        <a:t>Upender, </a:t>
                      </a:r>
                      <a:r>
                        <a:rPr lang="en-US" sz="2400" b="1" i="1" dirty="0">
                          <a:effectLst/>
                        </a:rPr>
                        <a:t>Sanjana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541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1" dirty="0">
                          <a:effectLst/>
                        </a:rPr>
                        <a:t>Waramwar, </a:t>
                      </a:r>
                      <a:r>
                        <a:rPr lang="en-US" sz="2400" b="1" i="1" dirty="0">
                          <a:effectLst/>
                        </a:rPr>
                        <a:t>Shivdas</a:t>
                      </a:r>
                      <a:r>
                        <a:rPr lang="en-US" sz="2400" b="0" i="1" dirty="0">
                          <a:effectLst/>
                        </a:rPr>
                        <a:t> Balajirao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80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1" dirty="0">
                          <a:effectLst/>
                        </a:rPr>
                        <a:t>Wu, </a:t>
                      </a:r>
                      <a:r>
                        <a:rPr lang="en-US" sz="2400" b="1" i="1" dirty="0">
                          <a:effectLst/>
                        </a:rPr>
                        <a:t>Reece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296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6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EA937-B0D0-7AC4-535A-BC70A44474F4}"/>
              </a:ext>
            </a:extLst>
          </p:cNvPr>
          <p:cNvSpPr/>
          <p:nvPr/>
        </p:nvSpPr>
        <p:spPr>
          <a:xfrm>
            <a:off x="0" y="-70621"/>
            <a:ext cx="12192000" cy="6988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+mj-lt"/>
              <a:buAutoNum type="arabicPeriod"/>
            </a:pPr>
            <a:endParaRPr lang="en-US" b="0" i="0" dirty="0">
              <a:effectLst/>
              <a:latin typeface="Söhne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794DAB-D1A2-F455-D11A-05A362F600A7}"/>
              </a:ext>
            </a:extLst>
          </p:cNvPr>
          <p:cNvSpPr/>
          <p:nvPr/>
        </p:nvSpPr>
        <p:spPr>
          <a:xfrm>
            <a:off x="9497052" y="91804"/>
            <a:ext cx="2579916" cy="2394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lasassy Caps" pitchFamily="2" charset="0"/>
              </a:rPr>
              <a:t>Summary</a:t>
            </a:r>
            <a:endParaRPr lang="en-US" sz="2400" b="1" dirty="0">
              <a:solidFill>
                <a:schemeClr val="tx1"/>
              </a:solidFill>
              <a:latin typeface="Alasassy Caps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lasassy Cap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AFD89-F3AE-954D-9B0F-34879EA78145}"/>
              </a:ext>
            </a:extLst>
          </p:cNvPr>
          <p:cNvSpPr txBox="1"/>
          <p:nvPr/>
        </p:nvSpPr>
        <p:spPr>
          <a:xfrm>
            <a:off x="239485" y="1028343"/>
            <a:ext cx="101672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Text Model - Frequency Graph: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Objective:</a:t>
            </a:r>
            <a:r>
              <a:rPr lang="en-US" b="0" i="0" dirty="0">
                <a:effectLst/>
                <a:latin typeface="Söhne"/>
              </a:rPr>
              <a:t> Analyze term frequencies in text by counting the products.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Insights:</a:t>
            </a:r>
            <a:r>
              <a:rPr lang="en-US" b="0" i="0" dirty="0">
                <a:effectLst/>
                <a:latin typeface="Söhne"/>
              </a:rPr>
              <a:t> Highest purchased item or Least preferred item.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Entity-Relationship Diagram (ERD):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Objective:</a:t>
            </a:r>
            <a:r>
              <a:rPr lang="en-US" b="0" i="0" dirty="0">
                <a:effectLst/>
                <a:latin typeface="Söhne"/>
              </a:rPr>
              <a:t> Visualize database relationships.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Insights:</a:t>
            </a:r>
            <a:r>
              <a:rPr lang="en-US" b="0" i="0" dirty="0">
                <a:effectLst/>
                <a:latin typeface="Söhne"/>
              </a:rPr>
              <a:t> Understand database structure.</a:t>
            </a:r>
          </a:p>
          <a:p>
            <a:pPr lvl="1" algn="l"/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Decision Tree: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Objective:</a:t>
            </a:r>
            <a:r>
              <a:rPr lang="en-US" b="0" i="0" dirty="0">
                <a:effectLst/>
                <a:latin typeface="Söhne"/>
              </a:rPr>
              <a:t> Build a classification model.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Insights:</a:t>
            </a:r>
            <a:r>
              <a:rPr lang="en-US" b="0" i="0" dirty="0">
                <a:effectLst/>
                <a:latin typeface="Söhne"/>
              </a:rPr>
              <a:t> Understand factors influencing decisions.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effectLst/>
              <a:latin typeface="Söhne"/>
            </a:endParaRPr>
          </a:p>
          <a:p>
            <a:pPr algn="l"/>
            <a:r>
              <a:rPr lang="en-US" b="1" i="0" dirty="0">
                <a:effectLst/>
                <a:latin typeface="Söhne"/>
              </a:rPr>
              <a:t>Key Takeaways: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Uncover product patterns with frequency graphs.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We can make informed decisions with a classification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Visualized database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07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EA937-B0D0-7AC4-535A-BC70A44474F4}"/>
              </a:ext>
            </a:extLst>
          </p:cNvPr>
          <p:cNvSpPr/>
          <p:nvPr/>
        </p:nvSpPr>
        <p:spPr>
          <a:xfrm>
            <a:off x="0" y="-70621"/>
            <a:ext cx="12192000" cy="6988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+mj-lt"/>
              <a:buAutoNum type="arabicPeriod"/>
            </a:pPr>
            <a:endParaRPr lang="en-US" b="0" i="0" dirty="0">
              <a:effectLst/>
              <a:latin typeface="Söhne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794DAB-D1A2-F455-D11A-05A362F600A7}"/>
              </a:ext>
            </a:extLst>
          </p:cNvPr>
          <p:cNvSpPr/>
          <p:nvPr/>
        </p:nvSpPr>
        <p:spPr>
          <a:xfrm>
            <a:off x="3893997" y="1676400"/>
            <a:ext cx="4404005" cy="3771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lasassy Caps" pitchFamily="2" charset="0"/>
              </a:rPr>
              <a:t>Any questions? </a:t>
            </a:r>
            <a:endParaRPr lang="en-US" sz="2400" b="1" dirty="0">
              <a:solidFill>
                <a:schemeClr val="tx1"/>
              </a:solidFill>
              <a:latin typeface="Alasassy Caps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lasassy Cap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5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EA937-B0D0-7AC4-535A-BC70A44474F4}"/>
              </a:ext>
            </a:extLst>
          </p:cNvPr>
          <p:cNvSpPr/>
          <p:nvPr/>
        </p:nvSpPr>
        <p:spPr>
          <a:xfrm>
            <a:off x="0" y="0"/>
            <a:ext cx="12192000" cy="69583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04539F-806C-41A4-8CD3-3124C62F7971}"/>
              </a:ext>
            </a:extLst>
          </p:cNvPr>
          <p:cNvSpPr/>
          <p:nvPr/>
        </p:nvSpPr>
        <p:spPr>
          <a:xfrm>
            <a:off x="9982200" y="4750616"/>
            <a:ext cx="2209800" cy="19658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lasassy Caps" pitchFamily="2" charset="0"/>
              </a:rPr>
              <a:t>Table 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Alasassy Caps" pitchFamily="2" charset="0"/>
              </a:rPr>
              <a:t>of Contents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7814C18B-1A09-6FF7-C60B-A61EA6B41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43658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126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EA937-B0D0-7AC4-535A-BC70A44474F4}"/>
              </a:ext>
            </a:extLst>
          </p:cNvPr>
          <p:cNvSpPr/>
          <p:nvPr/>
        </p:nvSpPr>
        <p:spPr>
          <a:xfrm>
            <a:off x="53972" y="20445"/>
            <a:ext cx="12192000" cy="69583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04539F-806C-41A4-8CD3-3124C62F7971}"/>
              </a:ext>
            </a:extLst>
          </p:cNvPr>
          <p:cNvSpPr/>
          <p:nvPr/>
        </p:nvSpPr>
        <p:spPr>
          <a:xfrm>
            <a:off x="9829800" y="102416"/>
            <a:ext cx="2209800" cy="19658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lasassy Caps" pitchFamily="2" charset="0"/>
              </a:rPr>
              <a:t>Project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34A60-381C-6F01-3883-FBE477BF65D7}"/>
              </a:ext>
            </a:extLst>
          </p:cNvPr>
          <p:cNvSpPr txBox="1"/>
          <p:nvPr/>
        </p:nvSpPr>
        <p:spPr>
          <a:xfrm>
            <a:off x="76199" y="20445"/>
            <a:ext cx="665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Analyzed 100 Sales Transactions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C64BD-C48B-0D53-B7D5-B74429A5F46F}"/>
              </a:ext>
            </a:extLst>
          </p:cNvPr>
          <p:cNvSpPr txBox="1"/>
          <p:nvPr/>
        </p:nvSpPr>
        <p:spPr>
          <a:xfrm>
            <a:off x="4099350" y="20445"/>
            <a:ext cx="665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from Jan’22 to Nov’23</a:t>
            </a:r>
          </a:p>
        </p:txBody>
      </p:sp>
      <p:pic>
        <p:nvPicPr>
          <p:cNvPr id="6" name="Picture 5" descr="Cash register illustration">
            <a:extLst>
              <a:ext uri="{FF2B5EF4-FFF2-40B4-BE49-F238E27FC236}">
                <a16:creationId xmlns:a16="http://schemas.microsoft.com/office/drawing/2014/main" id="{0A145A44-3E90-A2A8-56F8-FB103D3F9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347" b="67984" l="4034" r="40991">
                        <a14:foregroundMark x1="4274" y1="30015" x2="6427" y2="47717"/>
                        <a14:foregroundMark x1="6427" y1="47717" x2="29880" y2="66598"/>
                        <a14:foregroundMark x1="29880" y1="66598" x2="40239" y2="62955"/>
                        <a14:foregroundMark x1="40239" y1="62955" x2="43487" y2="52181"/>
                        <a14:foregroundMark x1="43487" y1="52181" x2="28684" y2="36942"/>
                        <a14:foregroundMark x1="28684" y1="36942" x2="24410" y2="28630"/>
                        <a14:foregroundMark x1="24410" y1="28630" x2="6632" y2="27347"/>
                        <a14:foregroundMark x1="6632" y1="27347" x2="4034" y2="32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49" r="54453" b="27193"/>
          <a:stretch/>
        </p:blipFill>
        <p:spPr>
          <a:xfrm>
            <a:off x="3325585" y="918257"/>
            <a:ext cx="1694486" cy="1191334"/>
          </a:xfrm>
          <a:prstGeom prst="rect">
            <a:avLst/>
          </a:prstGeom>
        </p:spPr>
      </p:pic>
      <p:pic>
        <p:nvPicPr>
          <p:cNvPr id="7" name="Picture 6" descr="Cash register illustration">
            <a:extLst>
              <a:ext uri="{FF2B5EF4-FFF2-40B4-BE49-F238E27FC236}">
                <a16:creationId xmlns:a16="http://schemas.microsoft.com/office/drawing/2014/main" id="{4DFAF8DA-4E86-2FF0-3BC4-20EA83BF0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347" b="67984" l="4034" r="40991">
                        <a14:foregroundMark x1="4274" y1="30015" x2="6427" y2="47717"/>
                        <a14:foregroundMark x1="6427" y1="47717" x2="29880" y2="66598"/>
                        <a14:foregroundMark x1="29880" y1="66598" x2="40239" y2="62955"/>
                        <a14:foregroundMark x1="40239" y1="62955" x2="43487" y2="52181"/>
                        <a14:foregroundMark x1="43487" y1="52181" x2="28684" y2="36942"/>
                        <a14:foregroundMark x1="28684" y1="36942" x2="24410" y2="28630"/>
                        <a14:foregroundMark x1="24410" y1="28630" x2="6632" y2="27347"/>
                        <a14:foregroundMark x1="6632" y1="27347" x2="4034" y2="32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49" r="54453" b="27193"/>
          <a:stretch/>
        </p:blipFill>
        <p:spPr>
          <a:xfrm>
            <a:off x="231484" y="745369"/>
            <a:ext cx="2280681" cy="1603467"/>
          </a:xfrm>
          <a:prstGeom prst="rect">
            <a:avLst/>
          </a:prstGeom>
        </p:spPr>
      </p:pic>
      <p:pic>
        <p:nvPicPr>
          <p:cNvPr id="8" name="Picture 7" descr="Ripe banana">
            <a:extLst>
              <a:ext uri="{FF2B5EF4-FFF2-40B4-BE49-F238E27FC236}">
                <a16:creationId xmlns:a16="http://schemas.microsoft.com/office/drawing/2014/main" id="{0CE1D10E-83FC-82AD-491A-1916E0C39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6916">
            <a:off x="834357" y="3761693"/>
            <a:ext cx="2741669" cy="1943862"/>
          </a:xfrm>
          <a:prstGeom prst="rect">
            <a:avLst/>
          </a:prstGeom>
        </p:spPr>
      </p:pic>
      <p:pic>
        <p:nvPicPr>
          <p:cNvPr id="10" name="Picture 9" descr="Cash register illustration">
            <a:extLst>
              <a:ext uri="{FF2B5EF4-FFF2-40B4-BE49-F238E27FC236}">
                <a16:creationId xmlns:a16="http://schemas.microsoft.com/office/drawing/2014/main" id="{B3C8532E-A618-3AA9-3AA0-D4CBF67E4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347" b="67984" l="4034" r="40991">
                        <a14:foregroundMark x1="4274" y1="30015" x2="6427" y2="47717"/>
                        <a14:foregroundMark x1="6427" y1="47717" x2="29880" y2="66598"/>
                        <a14:foregroundMark x1="29880" y1="66598" x2="40239" y2="62955"/>
                        <a14:foregroundMark x1="40239" y1="62955" x2="43487" y2="52181"/>
                        <a14:foregroundMark x1="43487" y1="52181" x2="28684" y2="36942"/>
                        <a14:foregroundMark x1="28684" y1="36942" x2="24410" y2="28630"/>
                        <a14:foregroundMark x1="24410" y1="28630" x2="6632" y2="27347"/>
                        <a14:foregroundMark x1="6632" y1="27347" x2="4034" y2="32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49" r="54453" b="27193"/>
          <a:stretch/>
        </p:blipFill>
        <p:spPr>
          <a:xfrm>
            <a:off x="1781871" y="809951"/>
            <a:ext cx="1930968" cy="1357596"/>
          </a:xfrm>
          <a:prstGeom prst="rect">
            <a:avLst/>
          </a:prstGeom>
        </p:spPr>
      </p:pic>
      <p:pic>
        <p:nvPicPr>
          <p:cNvPr id="11" name="Picture 10" descr="Cash register illustration">
            <a:extLst>
              <a:ext uri="{FF2B5EF4-FFF2-40B4-BE49-F238E27FC236}">
                <a16:creationId xmlns:a16="http://schemas.microsoft.com/office/drawing/2014/main" id="{5EEFBFED-C2A2-C6EF-1E6D-60C68786F2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347" b="67984" l="4034" r="40991">
                        <a14:foregroundMark x1="4274" y1="30015" x2="6427" y2="47717"/>
                        <a14:foregroundMark x1="6427" y1="47717" x2="29880" y2="66598"/>
                        <a14:foregroundMark x1="29880" y1="66598" x2="40239" y2="62955"/>
                        <a14:foregroundMark x1="40239" y1="62955" x2="43487" y2="52181"/>
                        <a14:foregroundMark x1="43487" y1="52181" x2="28684" y2="36942"/>
                        <a14:foregroundMark x1="28684" y1="36942" x2="24410" y2="28630"/>
                        <a14:foregroundMark x1="24410" y1="28630" x2="6632" y2="27347"/>
                        <a14:foregroundMark x1="6632" y1="27347" x2="4034" y2="32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49" r="54453" b="27193"/>
          <a:stretch/>
        </p:blipFill>
        <p:spPr>
          <a:xfrm>
            <a:off x="4746458" y="1097466"/>
            <a:ext cx="1279072" cy="899271"/>
          </a:xfrm>
          <a:prstGeom prst="rect">
            <a:avLst/>
          </a:prstGeom>
        </p:spPr>
      </p:pic>
      <p:pic>
        <p:nvPicPr>
          <p:cNvPr id="12" name="Picture 11" descr="Cash register illustration">
            <a:extLst>
              <a:ext uri="{FF2B5EF4-FFF2-40B4-BE49-F238E27FC236}">
                <a16:creationId xmlns:a16="http://schemas.microsoft.com/office/drawing/2014/main" id="{E13114C9-41A7-F7B3-9B2C-1C3529068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347" b="67984" l="4034" r="40991">
                        <a14:foregroundMark x1="4274" y1="30015" x2="6427" y2="47717"/>
                        <a14:foregroundMark x1="6427" y1="47717" x2="29880" y2="66598"/>
                        <a14:foregroundMark x1="29880" y1="66598" x2="40239" y2="62955"/>
                        <a14:foregroundMark x1="40239" y1="62955" x2="43487" y2="52181"/>
                        <a14:foregroundMark x1="43487" y1="52181" x2="28684" y2="36942"/>
                        <a14:foregroundMark x1="28684" y1="36942" x2="24410" y2="28630"/>
                        <a14:foregroundMark x1="24410" y1="28630" x2="6632" y2="27347"/>
                        <a14:foregroundMark x1="6632" y1="27347" x2="4034" y2="32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49" r="54453" b="27193"/>
          <a:stretch/>
        </p:blipFill>
        <p:spPr>
          <a:xfrm>
            <a:off x="5741215" y="1157502"/>
            <a:ext cx="1122480" cy="789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25D4C8-B13C-74B9-153E-3A6EAFD5FB77}"/>
              </a:ext>
            </a:extLst>
          </p:cNvPr>
          <p:cNvSpPr txBox="1"/>
          <p:nvPr/>
        </p:nvSpPr>
        <p:spPr>
          <a:xfrm>
            <a:off x="77531" y="3525587"/>
            <a:ext cx="248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</a:t>
            </a:r>
            <a:r>
              <a:rPr lang="en-US" dirty="0"/>
              <a:t> </a:t>
            </a:r>
            <a:r>
              <a:rPr lang="en-US" sz="2400" dirty="0"/>
              <a:t>Groceries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B28D09-A5FF-5335-5825-498073192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2" b="89971" l="8596" r="90000">
                        <a14:foregroundMark x1="10526" y1="40688" x2="8894" y2="62980"/>
                        <a14:foregroundMark x1="12569" y1="65944" x2="16842" y2="64756"/>
                        <a14:foregroundMark x1="89649" y1="20630" x2="89474" y2="42693"/>
                        <a14:backgroundMark x1="7544" y1="66189" x2="12105" y2="670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8566" y="5170789"/>
            <a:ext cx="3197845" cy="19579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B256DEE-0258-9F3B-3A92-42E86CD88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2" b="92282" l="9871" r="89914">
                        <a14:foregroundMark x1="19742" y1="88591" x2="47425" y2="92282"/>
                        <a14:foregroundMark x1="47425" y1="92282" x2="70815" y2="88591"/>
                        <a14:foregroundMark x1="70815" y1="88591" x2="84120" y2="65436"/>
                        <a14:foregroundMark x1="84120" y1="65436" x2="85837" y2="39933"/>
                        <a14:foregroundMark x1="85837" y1="39933" x2="69957" y2="14430"/>
                        <a14:foregroundMark x1="69957" y1="14430" x2="42918" y2="10403"/>
                        <a14:foregroundMark x1="42918" y1="10403" x2="24678" y2="20470"/>
                        <a14:foregroundMark x1="24678" y1="20470" x2="15236" y2="60403"/>
                        <a14:foregroundMark x1="15236" y1="60403" x2="20601" y2="88926"/>
                        <a14:foregroundMark x1="20601" y1="88926" x2="24678" y2="872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9398" y="4944507"/>
            <a:ext cx="2959252" cy="18923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E420C9-5601-64CA-B682-E4FCB76982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32" b="99257" l="9494" r="89557">
                        <a14:foregroundMark x1="9810" y1="4833" x2="11076" y2="87361"/>
                        <a14:foregroundMark x1="11076" y1="87361" x2="40190" y2="98699"/>
                        <a14:foregroundMark x1="40190" y1="98699" x2="81646" y2="96468"/>
                        <a14:foregroundMark x1="81646" y1="96468" x2="91139" y2="78253"/>
                        <a14:foregroundMark x1="91139" y1="78253" x2="89241" y2="3903"/>
                        <a14:foregroundMark x1="89241" y1="3903" x2="9810" y2="7993"/>
                        <a14:foregroundMark x1="11392" y1="88290" x2="40506" y2="97398"/>
                        <a14:foregroundMark x1="40506" y1="97398" x2="82595" y2="94052"/>
                        <a14:foregroundMark x1="82595" y1="94052" x2="86392" y2="76952"/>
                        <a14:foregroundMark x1="86392" y1="76952" x2="74367" y2="63383"/>
                        <a14:foregroundMark x1="74367" y1="63383" x2="18987" y2="65985"/>
                        <a14:foregroundMark x1="44620" y1="69145" x2="26266" y2="82714"/>
                        <a14:foregroundMark x1="26266" y1="82714" x2="63291" y2="99257"/>
                        <a14:foregroundMark x1="63291" y1="99257" x2="82595" y2="81041"/>
                        <a14:foregroundMark x1="82595" y1="81041" x2="47152" y2="64312"/>
                        <a14:foregroundMark x1="47152" y1="64312" x2="41456" y2="63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58" y="4401223"/>
            <a:ext cx="1445148" cy="24604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E7125-4342-DF06-0907-A651C48318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39" b="90964" l="7099" r="93519">
                        <a14:foregroundMark x1="9618" y1="50328" x2="6790" y2="56024"/>
                        <a14:foregroundMark x1="13371" y1="42771" x2="12390" y2="44747"/>
                        <a14:foregroundMark x1="26235" y1="16867" x2="13371" y2="42771"/>
                        <a14:foregroundMark x1="6790" y1="56024" x2="18827" y2="96386"/>
                        <a14:foregroundMark x1="18827" y1="96386" x2="54321" y2="91566"/>
                        <a14:foregroundMark x1="54321" y1="91566" x2="93519" y2="91566"/>
                        <a14:foregroundMark x1="93519" y1="91566" x2="52469" y2="21084"/>
                        <a14:foregroundMark x1="52469" y1="21084" x2="34259" y2="15060"/>
                        <a14:foregroundMark x1="9721" y1="50398" x2="7099" y2="87349"/>
                        <a14:backgroundMark x1="6481" y1="42771" x2="6481" y2="42771"/>
                        <a14:backgroundMark x1="7716" y1="41566" x2="6481" y2="481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5196" y="3411384"/>
            <a:ext cx="3310334" cy="16960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E08105-D125-55E8-DDC4-E0E518ABADD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859" b="94836" l="9836" r="89617">
                        <a14:foregroundMark x1="21311" y1="89671" x2="55191" y2="96244"/>
                        <a14:foregroundMark x1="55191" y1="96244" x2="83060" y2="91080"/>
                        <a14:foregroundMark x1="83060" y1="91080" x2="75410" y2="24883"/>
                        <a14:foregroundMark x1="75410" y1="24883" x2="54098" y2="15493"/>
                        <a14:foregroundMark x1="54098" y1="15493" x2="18579" y2="18310"/>
                        <a14:foregroundMark x1="18579" y1="18310" x2="19126" y2="94836"/>
                      </a14:backgroundRemoval>
                    </a14:imgEffect>
                  </a14:imgLayer>
                </a14:imgProps>
              </a:ext>
            </a:extLst>
          </a:blip>
          <a:srcRect l="16322" t="14528" r="17379" b="6803"/>
          <a:stretch/>
        </p:blipFill>
        <p:spPr>
          <a:xfrm>
            <a:off x="3913996" y="4864985"/>
            <a:ext cx="1417713" cy="19579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7898788-BA90-C439-1759-2D5576752F0D}"/>
              </a:ext>
            </a:extLst>
          </p:cNvPr>
          <p:cNvSpPr txBox="1"/>
          <p:nvPr/>
        </p:nvSpPr>
        <p:spPr>
          <a:xfrm>
            <a:off x="7916922" y="5631428"/>
            <a:ext cx="4122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performed modelling on this data. Insights on the next slides….</a:t>
            </a:r>
          </a:p>
        </p:txBody>
      </p:sp>
    </p:spTree>
    <p:extLst>
      <p:ext uri="{BB962C8B-B14F-4D97-AF65-F5344CB8AC3E}">
        <p14:creationId xmlns:p14="http://schemas.microsoft.com/office/powerpoint/2010/main" val="13012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EA937-B0D0-7AC4-535A-BC70A44474F4}"/>
              </a:ext>
            </a:extLst>
          </p:cNvPr>
          <p:cNvSpPr/>
          <p:nvPr/>
        </p:nvSpPr>
        <p:spPr>
          <a:xfrm>
            <a:off x="0" y="0"/>
            <a:ext cx="12192000" cy="69583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04539F-806C-41A4-8CD3-3124C62F7971}"/>
              </a:ext>
            </a:extLst>
          </p:cNvPr>
          <p:cNvSpPr/>
          <p:nvPr/>
        </p:nvSpPr>
        <p:spPr>
          <a:xfrm>
            <a:off x="9492343" y="4191000"/>
            <a:ext cx="2699657" cy="2525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lasassy Caps" pitchFamily="2" charset="0"/>
              </a:rPr>
              <a:t>Dimensional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Alasassy Caps" pitchFamily="2" charset="0"/>
              </a:rPr>
              <a:t>model </a:t>
            </a:r>
            <a:endParaRPr lang="en-US" sz="2000" b="1" dirty="0">
              <a:solidFill>
                <a:schemeClr val="tx1"/>
              </a:solidFill>
              <a:latin typeface="Alasassy Cap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777E2F-06C5-186A-5695-18EC6EC5E9BE}"/>
              </a:ext>
            </a:extLst>
          </p:cNvPr>
          <p:cNvSpPr txBox="1"/>
          <p:nvPr/>
        </p:nvSpPr>
        <p:spPr>
          <a:xfrm>
            <a:off x="210458" y="5226784"/>
            <a:ext cx="71555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F0F0F"/>
                </a:solidFill>
                <a:effectLst/>
              </a:rPr>
              <a:t>This structure allows to track sales transactions along with associated dates, </a:t>
            </a:r>
            <a:r>
              <a:rPr lang="en-US" sz="2000" dirty="0"/>
              <a:t>stores</a:t>
            </a:r>
            <a:r>
              <a:rPr lang="en-US" sz="2000" b="0" i="0" dirty="0">
                <a:solidFill>
                  <a:srgbClr val="0F0F0F"/>
                </a:solidFill>
                <a:effectLst/>
              </a:rPr>
              <a:t>, and products, facilitating analysis and reporting. </a:t>
            </a:r>
          </a:p>
          <a:p>
            <a:endParaRPr lang="en-US" sz="2000" b="0" i="0" dirty="0">
              <a:solidFill>
                <a:srgbClr val="0F0F0F"/>
              </a:solidFill>
              <a:effectLst/>
            </a:endParaRPr>
          </a:p>
          <a:p>
            <a:r>
              <a:rPr lang="en-US" sz="2000" b="0" i="0" dirty="0">
                <a:solidFill>
                  <a:srgbClr val="0F0F0F"/>
                </a:solidFill>
                <a:effectLst/>
              </a:rPr>
              <a:t>Insights on each table are followed in the next slides… 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07C9C-BE35-2A34-292A-343183804AB0}"/>
              </a:ext>
            </a:extLst>
          </p:cNvPr>
          <p:cNvSpPr txBox="1"/>
          <p:nvPr/>
        </p:nvSpPr>
        <p:spPr>
          <a:xfrm>
            <a:off x="129722" y="194786"/>
            <a:ext cx="8948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effectLst/>
              </a:rPr>
              <a:t>The Sales table has foreign keys (FK) that reference the primary keys (PK) of the Date, Store, and Product tables.</a:t>
            </a:r>
          </a:p>
          <a:p>
            <a:pPr algn="l"/>
            <a:endParaRPr lang="en-US" sz="2000" b="0" i="0" dirty="0">
              <a:effectLst/>
            </a:endParaRPr>
          </a:p>
          <a:p>
            <a:pPr algn="l"/>
            <a:r>
              <a:rPr lang="en-US" sz="2000" b="0" i="0" dirty="0">
                <a:effectLst/>
              </a:rPr>
              <a:t>This establishes relationships between the Sales table and the Date, Store, and Product tables.</a:t>
            </a:r>
          </a:p>
          <a:p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5CE0DF-E998-7128-C49F-A0D74FAD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57" y="1533427"/>
            <a:ext cx="6534486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EA937-B0D0-7AC4-535A-BC70A44474F4}"/>
              </a:ext>
            </a:extLst>
          </p:cNvPr>
          <p:cNvSpPr/>
          <p:nvPr/>
        </p:nvSpPr>
        <p:spPr>
          <a:xfrm>
            <a:off x="0" y="-70621"/>
            <a:ext cx="12192000" cy="6988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öhne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04539F-806C-41A4-8CD3-3124C62F7971}"/>
              </a:ext>
            </a:extLst>
          </p:cNvPr>
          <p:cNvSpPr/>
          <p:nvPr/>
        </p:nvSpPr>
        <p:spPr>
          <a:xfrm>
            <a:off x="9514114" y="97971"/>
            <a:ext cx="2579916" cy="2394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lasassy Caps" pitchFamily="2" charset="0"/>
              </a:rPr>
              <a:t>Product table</a:t>
            </a:r>
            <a:endParaRPr lang="en-US" sz="2400" b="1" dirty="0">
              <a:solidFill>
                <a:schemeClr val="tx1"/>
              </a:solidFill>
              <a:latin typeface="Alasassy Caps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lasassy Caps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667E27-DF97-EE18-0050-1E3130DF7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11163"/>
              </p:ext>
            </p:extLst>
          </p:nvPr>
        </p:nvGraphicFramePr>
        <p:xfrm>
          <a:off x="174170" y="237000"/>
          <a:ext cx="4493143" cy="637311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620486">
                  <a:extLst>
                    <a:ext uri="{9D8B030D-6E8A-4147-A177-3AD203B41FA5}">
                      <a16:colId xmlns:a16="http://schemas.microsoft.com/office/drawing/2014/main" val="3646364704"/>
                    </a:ext>
                  </a:extLst>
                </a:gridCol>
                <a:gridCol w="2042807">
                  <a:extLst>
                    <a:ext uri="{9D8B030D-6E8A-4147-A177-3AD203B41FA5}">
                      <a16:colId xmlns:a16="http://schemas.microsoft.com/office/drawing/2014/main" val="267712559"/>
                    </a:ext>
                  </a:extLst>
                </a:gridCol>
                <a:gridCol w="988147">
                  <a:extLst>
                    <a:ext uri="{9D8B030D-6E8A-4147-A177-3AD203B41FA5}">
                      <a16:colId xmlns:a16="http://schemas.microsoft.com/office/drawing/2014/main" val="2512581690"/>
                    </a:ext>
                  </a:extLst>
                </a:gridCol>
                <a:gridCol w="841703">
                  <a:extLst>
                    <a:ext uri="{9D8B030D-6E8A-4147-A177-3AD203B41FA5}">
                      <a16:colId xmlns:a16="http://schemas.microsoft.com/office/drawing/2014/main" val="2560274719"/>
                    </a:ext>
                  </a:extLst>
                </a:gridCol>
              </a:tblGrid>
              <a:tr h="14001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Product Key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Product Description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Product Department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Product Cost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097121714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Great Value White Bread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Bakery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14769827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Dempster's Original Bagels,Pack of 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Bakery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$3.77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360356659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Ferrero Rocher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Snacks and Candy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$10.98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103390222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Quaker Crispy Minis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Snacks and Candy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53024390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Bear Paws Chocolate Chip Cookies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Snacks and Candy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$3.27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625664356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Sealtest Partly skimmed 2% milk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Dairy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$5.89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591401066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Sealtest Homogenized 3.25% milk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Dairy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$6.89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798289524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Great Value Cream Cheese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Dairy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705171294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Great Value XL White Eggs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Dairy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$4.48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113758022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Cucumber Seedless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Fresh Produce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$1.77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690157528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Cilantro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Fresh Produce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$1.27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227631885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Banana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Fresh Produce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$0.40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864779672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Onion Yellow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Fresh Produce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888134044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Carrots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Fresh Produce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507797647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Redpath Sugar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Pantry Food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277728707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Nuttela Hazelnut Spread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Pantry Food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$6.97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049517190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Kraft Cream Ceasar Dressing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Pantry Food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$3.77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4147406521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Dempsters Original Large Tortillas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International Foods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$4.77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740195214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Brar's Ghee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International Foods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$28.57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90389064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Great Value Gingerbread training kit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Bakery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$12.00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114865072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Furlani Garlic Bread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Bakery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4164815698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Great Value Hot Dog Buns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Bakery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$2.87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615986399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Balderson Medium Cheddar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Deli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$9.37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695047091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Fresh Market Forest Ham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Deli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$3.47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812586188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Hummus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Deli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$3.47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642759356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Butterball Turkey bone-in-breast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Meat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$14.38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4002903517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Deli Express Bacon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Meat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$6.97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705922083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Original Pork breakfast Sausage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Meat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$4.97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559098861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Minute Maid Peach Punch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Frozen Food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$1.67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259693483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Great Value Butter Puff Pastry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Frozen Food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$3.97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22033465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Magnum Double Caramel Ice cream Bar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Frozen Food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$6.27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085938941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Great Value Extra Fine Whole Beans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Frozen Food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742518161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Eggo original waffles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Frozen Food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$6.97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660613986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Great Value Frozen Mixed Vegetables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Frozen Food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365576490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Sealtest Eggnog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Dairy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853210687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Gay Lea Sour Cream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Dairy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799868307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Sealtest 10% Half and Half Coffee Cream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Dairy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$3.98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777904940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Great Value Salted Butter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Dairy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$6.48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555659069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Silk Almond Beverage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Dairy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$4.47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43188257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Lettuce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Fresh Produce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$3.97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455982075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Fresh Produce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047106511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Blueberries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Fresh Produce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$4.97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026629328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Dill, 1 Bunch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Fresh Produce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$2.47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635787368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Starfrit Fry Pan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Cookwear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$11.97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20365553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Jovati Kitchen Rapid Stainless Steel Water Kettle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Cookwear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$5.40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912107980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Starbasix Egg Poacher with 4 cups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Cookwear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$24.97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081537347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Granite Ware 15 Inch Oval Roaster w/Lid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Cookwear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$36.03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418565948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Basic Fitted Sheet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Bedding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$15.37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081351363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Mainstays Fitted Sheet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Bedding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$11.47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4240866959"/>
                  </a:ext>
                </a:extLst>
              </a:tr>
              <a:tr h="12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Mainstays Comfort Pillow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Bedding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$4.47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5425024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54EFA2-E215-B1F8-9DC8-5D771551088F}"/>
              </a:ext>
            </a:extLst>
          </p:cNvPr>
          <p:cNvSpPr txBox="1"/>
          <p:nvPr/>
        </p:nvSpPr>
        <p:spPr>
          <a:xfrm>
            <a:off x="5206095" y="2703016"/>
            <a:ext cx="62211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Product Key:</a:t>
            </a:r>
            <a:r>
              <a:rPr lang="en-US" sz="2400" b="0" i="0" dirty="0">
                <a:effectLst/>
                <a:latin typeface="Söhne"/>
              </a:rPr>
              <a:t> Primary key for the Product table.</a:t>
            </a:r>
          </a:p>
          <a:p>
            <a:pPr algn="l"/>
            <a:endParaRPr lang="en-US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Product Description:</a:t>
            </a:r>
            <a:r>
              <a:rPr lang="en-US" sz="2400" b="0" i="0" dirty="0">
                <a:effectLst/>
                <a:latin typeface="Söhne"/>
              </a:rPr>
              <a:t> Full Product name.</a:t>
            </a:r>
          </a:p>
          <a:p>
            <a:pPr algn="l"/>
            <a:endParaRPr lang="en-US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Product Department:</a:t>
            </a:r>
            <a:r>
              <a:rPr lang="en-US" sz="2400" b="0" i="0" dirty="0">
                <a:effectLst/>
                <a:latin typeface="Söhne"/>
              </a:rPr>
              <a:t> The department to which the product belongs (e.g. Produce, Frozen, Grocery).</a:t>
            </a:r>
          </a:p>
          <a:p>
            <a:pPr algn="l"/>
            <a:endParaRPr lang="en-US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Product Cost:</a:t>
            </a:r>
            <a:r>
              <a:rPr lang="en-US" sz="2400" b="0" i="0" dirty="0">
                <a:effectLst/>
                <a:latin typeface="Söhne"/>
              </a:rPr>
              <a:t> Cost associated with the product in dollars.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238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EA937-B0D0-7AC4-535A-BC70A44474F4}"/>
              </a:ext>
            </a:extLst>
          </p:cNvPr>
          <p:cNvSpPr/>
          <p:nvPr/>
        </p:nvSpPr>
        <p:spPr>
          <a:xfrm>
            <a:off x="0" y="-70621"/>
            <a:ext cx="12192000" cy="6988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öhne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04539F-806C-41A4-8CD3-3124C62F7971}"/>
              </a:ext>
            </a:extLst>
          </p:cNvPr>
          <p:cNvSpPr/>
          <p:nvPr/>
        </p:nvSpPr>
        <p:spPr>
          <a:xfrm>
            <a:off x="9481455" y="4463142"/>
            <a:ext cx="2579916" cy="2394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lasassy Caps" pitchFamily="2" charset="0"/>
              </a:rPr>
              <a:t>sales table</a:t>
            </a:r>
            <a:endParaRPr lang="en-US" sz="2400" b="1" dirty="0">
              <a:solidFill>
                <a:schemeClr val="tx1"/>
              </a:solidFill>
              <a:latin typeface="Alasassy Caps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lasassy Cap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4EFA2-E215-B1F8-9DC8-5D771551088F}"/>
              </a:ext>
            </a:extLst>
          </p:cNvPr>
          <p:cNvSpPr txBox="1"/>
          <p:nvPr/>
        </p:nvSpPr>
        <p:spPr>
          <a:xfrm>
            <a:off x="163285" y="0"/>
            <a:ext cx="47730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effectLst/>
                <a:latin typeface="Söhne"/>
              </a:rPr>
              <a:t>Sales ID:</a:t>
            </a:r>
            <a:r>
              <a:rPr lang="en-US" sz="2000" b="0" i="0" dirty="0">
                <a:effectLst/>
                <a:latin typeface="Söhne"/>
              </a:rPr>
              <a:t> Primary key for the Sales table.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Date Key:</a:t>
            </a:r>
            <a:r>
              <a:rPr lang="en-US" sz="2000" b="0" i="0" dirty="0">
                <a:effectLst/>
                <a:latin typeface="Söhne"/>
              </a:rPr>
              <a:t> Foreign key referencing the Date table.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Store Key:</a:t>
            </a:r>
            <a:r>
              <a:rPr lang="en-US" sz="2000" b="0" i="0" dirty="0">
                <a:effectLst/>
                <a:latin typeface="Söhne"/>
              </a:rPr>
              <a:t> Foreign key referencing the Store table.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Product Key:</a:t>
            </a:r>
            <a:r>
              <a:rPr lang="en-US" sz="2000" b="0" i="0" dirty="0">
                <a:effectLst/>
                <a:latin typeface="Söhne"/>
              </a:rPr>
              <a:t> Foreign key referencing the Product table.</a:t>
            </a:r>
          </a:p>
          <a:p>
            <a:pPr algn="l"/>
            <a:endParaRPr lang="en-US" sz="2000" b="0" i="0" dirty="0">
              <a:effectLst/>
              <a:latin typeface="Söh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2C3B4-ECB1-84B5-6BBA-3B00B555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305" y="-43143"/>
            <a:ext cx="7125066" cy="3816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49B5F-E673-F076-EE72-0A8F80FCF117}"/>
              </a:ext>
            </a:extLst>
          </p:cNvPr>
          <p:cNvSpPr txBox="1"/>
          <p:nvPr/>
        </p:nvSpPr>
        <p:spPr>
          <a:xfrm>
            <a:off x="163285" y="3443478"/>
            <a:ext cx="47730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dirty="0">
                <a:effectLst/>
                <a:latin typeface="Söhne"/>
              </a:rPr>
              <a:t>Transaction #:</a:t>
            </a:r>
            <a:r>
              <a:rPr lang="en-US" sz="1800" b="0" i="0" dirty="0">
                <a:effectLst/>
                <a:latin typeface="Söhne"/>
              </a:rPr>
              <a:t> Transaction number associated with the sale.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Söhne"/>
            </a:endParaRPr>
          </a:p>
          <a:p>
            <a:pPr algn="l"/>
            <a:r>
              <a:rPr lang="en-US" sz="1800" b="1" i="0" dirty="0">
                <a:effectLst/>
                <a:latin typeface="Söhne"/>
              </a:rPr>
              <a:t>Dollar Sales</a:t>
            </a:r>
            <a:r>
              <a:rPr lang="en-US" sz="1800" b="0" i="0" dirty="0">
                <a:effectLst/>
                <a:latin typeface="Söhne"/>
              </a:rPr>
              <a:t> The total dollar amount of the sale.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Söhne"/>
            </a:endParaRPr>
          </a:p>
          <a:p>
            <a:pPr algn="l"/>
            <a:r>
              <a:rPr lang="en-US" sz="1800" b="1" i="0" dirty="0">
                <a:effectLst/>
                <a:latin typeface="Söhne"/>
              </a:rPr>
              <a:t>Unit Sold:</a:t>
            </a:r>
            <a:r>
              <a:rPr lang="en-US" sz="1800" b="0" i="0" dirty="0">
                <a:effectLst/>
                <a:latin typeface="Söhne"/>
              </a:rPr>
              <a:t> The number of units sold in the transaction.</a:t>
            </a:r>
          </a:p>
          <a:p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3BC8CA6A-FE2B-6638-4BCC-FB1FD362654D}"/>
              </a:ext>
            </a:extLst>
          </p:cNvPr>
          <p:cNvSpPr/>
          <p:nvPr/>
        </p:nvSpPr>
        <p:spPr>
          <a:xfrm rot="465701">
            <a:off x="5186309" y="4304525"/>
            <a:ext cx="3429000" cy="2496768"/>
          </a:xfrm>
          <a:prstGeom prst="cloudCallout">
            <a:avLst>
              <a:gd name="adj1" fmla="val -60198"/>
              <a:gd name="adj2" fmla="val -7222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Total Rows are 100 in the draft version, projecting a total of 500 rows for Final submission.</a:t>
            </a:r>
          </a:p>
        </p:txBody>
      </p:sp>
    </p:spTree>
    <p:extLst>
      <p:ext uri="{BB962C8B-B14F-4D97-AF65-F5344CB8AC3E}">
        <p14:creationId xmlns:p14="http://schemas.microsoft.com/office/powerpoint/2010/main" val="86140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EA937-B0D0-7AC4-535A-BC70A44474F4}"/>
              </a:ext>
            </a:extLst>
          </p:cNvPr>
          <p:cNvSpPr/>
          <p:nvPr/>
        </p:nvSpPr>
        <p:spPr>
          <a:xfrm>
            <a:off x="0" y="-70621"/>
            <a:ext cx="12192000" cy="6988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öhne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04539F-806C-41A4-8CD3-3124C62F7971}"/>
              </a:ext>
            </a:extLst>
          </p:cNvPr>
          <p:cNvSpPr/>
          <p:nvPr/>
        </p:nvSpPr>
        <p:spPr>
          <a:xfrm>
            <a:off x="59504" y="4204271"/>
            <a:ext cx="2579916" cy="2394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lasassy Caps" pitchFamily="2" charset="0"/>
              </a:rPr>
              <a:t>Date table</a:t>
            </a:r>
            <a:endParaRPr lang="en-US" sz="2400" b="1" dirty="0">
              <a:solidFill>
                <a:schemeClr val="tx1"/>
              </a:solidFill>
              <a:latin typeface="Alasassy Caps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lasassy Cap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4EFA2-E215-B1F8-9DC8-5D771551088F}"/>
              </a:ext>
            </a:extLst>
          </p:cNvPr>
          <p:cNvSpPr txBox="1"/>
          <p:nvPr/>
        </p:nvSpPr>
        <p:spPr>
          <a:xfrm>
            <a:off x="4576341" y="4124428"/>
            <a:ext cx="47730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effectLst/>
                <a:latin typeface="Söhne"/>
              </a:rPr>
              <a:t>Date Key:</a:t>
            </a:r>
            <a:r>
              <a:rPr lang="en-US" sz="2000" b="0" i="0" dirty="0">
                <a:effectLst/>
                <a:latin typeface="Söhne"/>
              </a:rPr>
              <a:t> Primary key for the Date table.</a:t>
            </a:r>
          </a:p>
          <a:p>
            <a:pPr algn="l"/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Day:</a:t>
            </a:r>
            <a:r>
              <a:rPr lang="en-US" sz="2000" b="0" i="0" dirty="0">
                <a:effectLst/>
                <a:latin typeface="Söhne"/>
              </a:rPr>
              <a:t> Day of the date.</a:t>
            </a:r>
          </a:p>
          <a:p>
            <a:pPr algn="l"/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Month:</a:t>
            </a:r>
            <a:r>
              <a:rPr lang="en-US" sz="2000" b="0" i="0" dirty="0">
                <a:effectLst/>
                <a:latin typeface="Söhne"/>
              </a:rPr>
              <a:t> Month of the date.</a:t>
            </a:r>
          </a:p>
          <a:p>
            <a:pPr algn="l"/>
            <a:endParaRPr lang="en-US" sz="2000" b="0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Year:</a:t>
            </a:r>
            <a:r>
              <a:rPr lang="en-US" sz="2000" b="0" i="0" dirty="0">
                <a:effectLst/>
                <a:latin typeface="Söhne"/>
              </a:rPr>
              <a:t> Year of the date.</a:t>
            </a:r>
          </a:p>
          <a:p>
            <a:pPr algn="l"/>
            <a:endParaRPr lang="en-US" sz="2000" b="0" i="0" dirty="0"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49B5F-E673-F076-EE72-0A8F80FCF117}"/>
              </a:ext>
            </a:extLst>
          </p:cNvPr>
          <p:cNvSpPr txBox="1"/>
          <p:nvPr/>
        </p:nvSpPr>
        <p:spPr>
          <a:xfrm>
            <a:off x="5938156" y="179027"/>
            <a:ext cx="4773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effectLst/>
                <a:latin typeface="Söhne"/>
              </a:rPr>
              <a:t>Store Key</a:t>
            </a:r>
            <a:r>
              <a:rPr lang="en-US" sz="2000" b="0" i="0" dirty="0">
                <a:effectLst/>
                <a:latin typeface="Söhne"/>
              </a:rPr>
              <a:t> Primary key for the Store table.</a:t>
            </a:r>
          </a:p>
          <a:p>
            <a:pPr algn="l"/>
            <a:endParaRPr lang="en-US" sz="2000" b="1" i="0" dirty="0">
              <a:effectLst/>
              <a:latin typeface="Söhne"/>
            </a:endParaRPr>
          </a:p>
          <a:p>
            <a:pPr algn="l"/>
            <a:r>
              <a:rPr lang="en-US" sz="2000" b="1" i="0" dirty="0">
                <a:effectLst/>
                <a:latin typeface="Söhne"/>
              </a:rPr>
              <a:t>Store Description:</a:t>
            </a:r>
            <a:r>
              <a:rPr lang="en-US" sz="2000" b="0" i="0" dirty="0">
                <a:effectLst/>
                <a:latin typeface="Söhne"/>
              </a:rPr>
              <a:t> Store name</a:t>
            </a:r>
          </a:p>
          <a:p>
            <a:endParaRPr lang="en-US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412D7AE-782C-4FE6-F22D-D660F34A9B4D}"/>
              </a:ext>
            </a:extLst>
          </p:cNvPr>
          <p:cNvSpPr/>
          <p:nvPr/>
        </p:nvSpPr>
        <p:spPr>
          <a:xfrm>
            <a:off x="59504" y="0"/>
            <a:ext cx="2579916" cy="2394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lasassy Caps" pitchFamily="2" charset="0"/>
              </a:rPr>
              <a:t>stores table</a:t>
            </a:r>
            <a:endParaRPr lang="en-US" sz="2400" b="1" dirty="0">
              <a:solidFill>
                <a:schemeClr val="tx1"/>
              </a:solidFill>
              <a:latin typeface="Alasassy Caps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lasassy Caps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B21803-B6DE-3A81-2F8B-168C899DB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93582"/>
              </p:ext>
            </p:extLst>
          </p:nvPr>
        </p:nvGraphicFramePr>
        <p:xfrm>
          <a:off x="9111343" y="1502466"/>
          <a:ext cx="2878905" cy="530083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95250">
                  <a:extLst>
                    <a:ext uri="{9D8B030D-6E8A-4147-A177-3AD203B41FA5}">
                      <a16:colId xmlns:a16="http://schemas.microsoft.com/office/drawing/2014/main" val="704017255"/>
                    </a:ext>
                  </a:extLst>
                </a:gridCol>
                <a:gridCol w="455041">
                  <a:extLst>
                    <a:ext uri="{9D8B030D-6E8A-4147-A177-3AD203B41FA5}">
                      <a16:colId xmlns:a16="http://schemas.microsoft.com/office/drawing/2014/main" val="3920803313"/>
                    </a:ext>
                  </a:extLst>
                </a:gridCol>
                <a:gridCol w="591555">
                  <a:extLst>
                    <a:ext uri="{9D8B030D-6E8A-4147-A177-3AD203B41FA5}">
                      <a16:colId xmlns:a16="http://schemas.microsoft.com/office/drawing/2014/main" val="2535785976"/>
                    </a:ext>
                  </a:extLst>
                </a:gridCol>
                <a:gridCol w="637059">
                  <a:extLst>
                    <a:ext uri="{9D8B030D-6E8A-4147-A177-3AD203B41FA5}">
                      <a16:colId xmlns:a16="http://schemas.microsoft.com/office/drawing/2014/main" val="3658615441"/>
                    </a:ext>
                  </a:extLst>
                </a:gridCol>
              </a:tblGrid>
              <a:tr h="1235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u="none" strike="noStrike">
                          <a:solidFill>
                            <a:srgbClr val="000000"/>
                          </a:solidFill>
                          <a:effectLst/>
                        </a:rPr>
                        <a:t>Date Key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u="none" strike="noStrike">
                          <a:solidFill>
                            <a:srgbClr val="000000"/>
                          </a:solidFill>
                          <a:effectLst/>
                        </a:rPr>
                        <a:t>Day 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u="none" strike="noStrike">
                          <a:solidFill>
                            <a:srgbClr val="000000"/>
                          </a:solidFill>
                          <a:effectLst/>
                        </a:rPr>
                        <a:t>Month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u="none" strike="noStrike">
                          <a:solidFill>
                            <a:srgbClr val="000000"/>
                          </a:solidFill>
                          <a:effectLst/>
                        </a:rPr>
                        <a:t>Year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349390372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20220801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092302309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20220802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975689222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20220903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980833961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20220904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945290114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20220905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496643125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20221006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747626571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20221007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153441969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20221008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609983188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20221109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825486345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20221109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961246000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20221211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443544702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20221212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037325938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20220813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340253768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20230114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645615943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20230115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071615015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20230116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4233539768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20230217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101716550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20230318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307794899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20230419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333168232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20230520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725547869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20230521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112885948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20230522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415387166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20230523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306939209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20230524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154946258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20230625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4193726628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20230626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494973285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20230627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17670050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20230628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572579135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20230629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023920705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20230630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931464734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20230601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454995909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20230702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811134630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20230903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714758670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20231004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642720398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20231105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500461966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20231106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508009123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20231107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502822797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20231108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191811415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20231109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868924034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20231110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881667832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741466043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20231112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182315859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20231113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190646202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20231114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1391904649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20231115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69355451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20231116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256672300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20231117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427310426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20231118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2360204522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20231020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3191532793"/>
                  </a:ext>
                </a:extLst>
              </a:tr>
              <a:tr h="103545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20231121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2023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2" marR="2742" marT="2742" marB="0" anchor="b"/>
                </a:tc>
                <a:extLst>
                  <a:ext uri="{0D108BD9-81ED-4DB2-BD59-A6C34878D82A}">
                    <a16:rowId xmlns:a16="http://schemas.microsoft.com/office/drawing/2014/main" val="75275928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BF1205C-65AC-4BAB-FEF0-2E825C408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13288"/>
              </p:ext>
            </p:extLst>
          </p:nvPr>
        </p:nvGraphicFramePr>
        <p:xfrm>
          <a:off x="2688863" y="37513"/>
          <a:ext cx="3126922" cy="121047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65971">
                  <a:extLst>
                    <a:ext uri="{9D8B030D-6E8A-4147-A177-3AD203B41FA5}">
                      <a16:colId xmlns:a16="http://schemas.microsoft.com/office/drawing/2014/main" val="2371499713"/>
                    </a:ext>
                  </a:extLst>
                </a:gridCol>
                <a:gridCol w="1960951">
                  <a:extLst>
                    <a:ext uri="{9D8B030D-6E8A-4147-A177-3AD203B41FA5}">
                      <a16:colId xmlns:a16="http://schemas.microsoft.com/office/drawing/2014/main" val="74967304"/>
                    </a:ext>
                  </a:extLst>
                </a:gridCol>
              </a:tblGrid>
              <a:tr h="3445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Store Key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Store Description</a:t>
                      </a:r>
                      <a:endParaRPr lang="en-US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9728143"/>
                  </a:ext>
                </a:extLst>
              </a:tr>
              <a:tr h="28865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Wallmart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28603187"/>
                  </a:ext>
                </a:extLst>
              </a:tr>
              <a:tr h="28865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Food Basics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2325228"/>
                  </a:ext>
                </a:extLst>
              </a:tr>
              <a:tr h="28865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Freshco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6405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13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EA937-B0D0-7AC4-535A-BC70A44474F4}"/>
              </a:ext>
            </a:extLst>
          </p:cNvPr>
          <p:cNvSpPr/>
          <p:nvPr/>
        </p:nvSpPr>
        <p:spPr>
          <a:xfrm>
            <a:off x="0" y="-70621"/>
            <a:ext cx="12192000" cy="6988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öhn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412D7AE-782C-4FE6-F22D-D660F34A9B4D}"/>
              </a:ext>
            </a:extLst>
          </p:cNvPr>
          <p:cNvSpPr/>
          <p:nvPr/>
        </p:nvSpPr>
        <p:spPr>
          <a:xfrm>
            <a:off x="59503" y="76200"/>
            <a:ext cx="2988497" cy="2732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lasassy Caps" pitchFamily="2" charset="0"/>
              </a:rPr>
              <a:t>classification model</a:t>
            </a:r>
            <a:endParaRPr lang="en-US" sz="2000" b="1" dirty="0">
              <a:solidFill>
                <a:schemeClr val="tx1"/>
              </a:solidFill>
              <a:latin typeface="Alasassy Caps" pitchFamily="2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Alasassy Cap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4328A-3C02-A2FF-EC41-561EFF1C4F13}"/>
              </a:ext>
            </a:extLst>
          </p:cNvPr>
          <p:cNvSpPr txBox="1"/>
          <p:nvPr/>
        </p:nvSpPr>
        <p:spPr>
          <a:xfrm>
            <a:off x="3249020" y="203421"/>
            <a:ext cx="807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F0F0F"/>
                </a:solidFill>
                <a:latin typeface="Söhne"/>
              </a:rPr>
              <a:t>The model is targeted on the </a:t>
            </a:r>
            <a:r>
              <a:rPr lang="en-US" dirty="0" err="1">
                <a:solidFill>
                  <a:srgbClr val="0F0F0F"/>
                </a:solidFill>
                <a:latin typeface="Söhne"/>
              </a:rPr>
              <a:t>Sealtest</a:t>
            </a:r>
            <a:r>
              <a:rPr lang="en-US" dirty="0">
                <a:solidFill>
                  <a:srgbClr val="0F0F0F"/>
                </a:solidFill>
                <a:latin typeface="Söhne"/>
              </a:rPr>
              <a:t> Partly skimmed 2% milk</a:t>
            </a:r>
          </a:p>
          <a:p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rgbClr val="0F0F0F"/>
                </a:solidFill>
                <a:latin typeface="Söhne"/>
              </a:rPr>
              <a:t>The We have 2 levels of decision filtering.</a:t>
            </a:r>
          </a:p>
          <a:p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F0F0F"/>
                </a:solidFill>
                <a:latin typeface="Söhne"/>
              </a:rPr>
              <a:t>Health conscious or Fat Content preference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2.1 High Calcium / Low Calcium </a:t>
            </a:r>
          </a:p>
          <a:p>
            <a:r>
              <a:rPr lang="en-US" dirty="0">
                <a:solidFill>
                  <a:srgbClr val="0F0F0F"/>
                </a:solidFill>
                <a:latin typeface="Söhne"/>
              </a:rPr>
              <a:t>       2.2 Whole Milk / Skimmed Milk</a:t>
            </a:r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674A1-63F7-408C-1DA4-B7F76693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425240"/>
            <a:ext cx="9160034" cy="43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6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EA937-B0D0-7AC4-535A-BC70A44474F4}"/>
              </a:ext>
            </a:extLst>
          </p:cNvPr>
          <p:cNvSpPr/>
          <p:nvPr/>
        </p:nvSpPr>
        <p:spPr>
          <a:xfrm>
            <a:off x="0" y="-70621"/>
            <a:ext cx="12192000" cy="6988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öh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4328A-3C02-A2FF-EC41-561EFF1C4F13}"/>
              </a:ext>
            </a:extLst>
          </p:cNvPr>
          <p:cNvSpPr txBox="1"/>
          <p:nvPr/>
        </p:nvSpPr>
        <p:spPr>
          <a:xfrm>
            <a:off x="2846249" y="349770"/>
            <a:ext cx="807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</a:rPr>
              <a:t>The graph is plotted on groceries dataset by counts the frequency of the product</a:t>
            </a:r>
          </a:p>
          <a:p>
            <a:endParaRPr lang="en-US" dirty="0">
              <a:solidFill>
                <a:srgbClr val="0F0F0F"/>
              </a:solidFill>
            </a:endParaRPr>
          </a:p>
          <a:p>
            <a:r>
              <a:rPr lang="en-US" dirty="0">
                <a:solidFill>
                  <a:srgbClr val="0F0F0F"/>
                </a:solidFill>
              </a:rPr>
              <a:t>One of the insight from this graph are the </a:t>
            </a:r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Top-Selling Products:</a:t>
            </a:r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Can easily identify the highest frequencies on the graph. These are likely your top-selling products. In our dataset it is Basil.</a:t>
            </a:r>
          </a:p>
          <a:p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794DAB-D1A2-F455-D11A-05A362F600A7}"/>
              </a:ext>
            </a:extLst>
          </p:cNvPr>
          <p:cNvSpPr/>
          <p:nvPr/>
        </p:nvSpPr>
        <p:spPr>
          <a:xfrm>
            <a:off x="91795" y="168004"/>
            <a:ext cx="2579916" cy="23948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lasassy Caps" pitchFamily="2" charset="0"/>
              </a:rPr>
              <a:t>Text model</a:t>
            </a:r>
            <a:endParaRPr lang="en-US" sz="2400" b="1" dirty="0">
              <a:solidFill>
                <a:schemeClr val="tx1"/>
              </a:solidFill>
              <a:latin typeface="Alasassy Caps" pitchFamily="2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lasassy Caps" pitchFamily="2" charset="0"/>
            </a:endParaRPr>
          </a:p>
        </p:txBody>
      </p:sp>
      <p:pic>
        <p:nvPicPr>
          <p:cNvPr id="4" name="Picture 3" descr="A graph of sales&#10;&#10;Description automatically generated">
            <a:extLst>
              <a:ext uri="{FF2B5EF4-FFF2-40B4-BE49-F238E27FC236}">
                <a16:creationId xmlns:a16="http://schemas.microsoft.com/office/drawing/2014/main" id="{9A70DA53-2EC8-4413-616B-DBA96DEC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49" y="2120759"/>
            <a:ext cx="9133114" cy="47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2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1161</Words>
  <Application>Microsoft Office PowerPoint</Application>
  <PresentationFormat>Widescreen</PresentationFormat>
  <Paragraphs>513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Alasassy Caps</vt:lpstr>
      <vt:lpstr>Arial</vt:lpstr>
      <vt:lpstr>Calibri</vt:lpstr>
      <vt:lpstr>Calibri Light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Sanjana Upender</dc:creator>
  <cp:lastModifiedBy>Sanjana Upender</cp:lastModifiedBy>
  <cp:revision>2</cp:revision>
  <dcterms:created xsi:type="dcterms:W3CDTF">2023-11-20T15:41:10Z</dcterms:created>
  <dcterms:modified xsi:type="dcterms:W3CDTF">2023-12-12T00:14:54Z</dcterms:modified>
</cp:coreProperties>
</file>